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88" r:id="rId4"/>
    <p:sldId id="259" r:id="rId5"/>
    <p:sldId id="260" r:id="rId6"/>
    <p:sldId id="282" r:id="rId7"/>
    <p:sldId id="28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76" r:id="rId27"/>
    <p:sldId id="281" r:id="rId28"/>
    <p:sldId id="286" r:id="rId2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8" userDrawn="1">
          <p15:clr>
            <a:srgbClr val="A4A3A4"/>
          </p15:clr>
        </p15:guide>
        <p15:guide id="2" pos="544" userDrawn="1">
          <p15:clr>
            <a:srgbClr val="A4A3A4"/>
          </p15:clr>
        </p15:guide>
        <p15:guide id="3" pos="2481" userDrawn="1">
          <p15:clr>
            <a:srgbClr val="A4A3A4"/>
          </p15:clr>
        </p15:guide>
        <p15:guide id="4" orient="horz" pos="3368" userDrawn="1">
          <p15:clr>
            <a:srgbClr val="A4A3A4"/>
          </p15:clr>
        </p15:guide>
        <p15:guide id="5" orient="horz" pos="873" userDrawn="1">
          <p15:clr>
            <a:srgbClr val="A4A3A4"/>
          </p15:clr>
        </p15:guide>
        <p15:guide id="6" pos="42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62B"/>
    <a:srgbClr val="EA609E"/>
    <a:srgbClr val="F18A58"/>
    <a:srgbClr val="3230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12" autoAdjust="0"/>
    <p:restoredTop sz="94698"/>
  </p:normalViewPr>
  <p:slideViewPr>
    <p:cSldViewPr snapToGrid="0" showGuides="1">
      <p:cViewPr varScale="1">
        <p:scale>
          <a:sx n="97" d="100"/>
          <a:sy n="97" d="100"/>
        </p:scale>
        <p:origin x="4128" y="108"/>
      </p:cViewPr>
      <p:guideLst>
        <p:guide orient="horz" pos="578"/>
        <p:guide pos="544"/>
        <p:guide pos="2481"/>
        <p:guide orient="horz" pos="3368"/>
        <p:guide orient="horz" pos="873"/>
        <p:guide pos="42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2FBC6-B528-46EF-8FF3-505F5EE24EAC}" type="datetimeFigureOut">
              <a:rPr lang="zh-TW" altLang="en-US" smtClean="0"/>
              <a:t>2026/1/28</a:t>
            </a:fld>
            <a:endParaRPr lang="zh-TW" altLang="en-US"/>
          </a:p>
        </p:txBody>
      </p:sp>
      <p:sp>
        <p:nvSpPr>
          <p:cNvPr id="4" name="投影片影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CB54-A1CA-4C99-9515-DCD76A3E54FB}" type="slidenum">
              <a:rPr lang="zh-TW" altLang="en-US" smtClean="0"/>
              <a:t>‹#›</a:t>
            </a:fld>
            <a:endParaRPr lang="zh-TW" altLang="en-US"/>
          </a:p>
        </p:txBody>
      </p:sp>
    </p:spTree>
    <p:extLst>
      <p:ext uri="{BB962C8B-B14F-4D97-AF65-F5344CB8AC3E}">
        <p14:creationId xmlns:p14="http://schemas.microsoft.com/office/powerpoint/2010/main" val="143800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C03CB54-A1CA-4C99-9515-DCD76A3E54FB}" type="slidenum">
              <a:rPr lang="zh-TW" altLang="en-US" smtClean="0"/>
              <a:t>3</a:t>
            </a:fld>
            <a:endParaRPr lang="zh-TW" altLang="en-US"/>
          </a:p>
        </p:txBody>
      </p:sp>
    </p:spTree>
    <p:extLst>
      <p:ext uri="{BB962C8B-B14F-4D97-AF65-F5344CB8AC3E}">
        <p14:creationId xmlns:p14="http://schemas.microsoft.com/office/powerpoint/2010/main" val="390161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TW" altLang="en-US"/>
              <a:t>按一下以編輯母片標題樣式</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FE87906-8D3F-4B54-B878-7DCE9255FA59}" type="datetime1">
              <a:rPr lang="zh-TW" altLang="en-US" smtClean="0"/>
              <a:t>2026/1/28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51468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5D71F8A-1415-42F7-A3D4-1EA91A9F8336}" type="datetime1">
              <a:rPr lang="zh-TW" altLang="en-US" smtClean="0"/>
              <a:t>2026/1/28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124451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B571CA-3FDB-4E40-B1BA-2E0CBC467F8C}" type="datetime1">
              <a:rPr lang="zh-TW" altLang="en-US" smtClean="0"/>
              <a:t>2026/1/28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1677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F30AE91-C935-46F7-BA6B-988C3610A698}" type="datetime1">
              <a:rPr lang="zh-TW" altLang="en-US" smtClean="0"/>
              <a:t>2026/1/28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74777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TW" altLang="en-US"/>
              <a:t>按一下以編輯母片標題樣式</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E689944-1C76-4AB4-8018-22F1645000C5}" type="datetime1">
              <a:rPr lang="zh-TW" altLang="en-US" smtClean="0"/>
              <a:t>2026/1/28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21321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56EA71B-230D-4733-B3FB-BC8934960405}" type="datetime1">
              <a:rPr lang="zh-TW" altLang="en-US" smtClean="0"/>
              <a:t>2026/1/28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56075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a:t>按一下以編輯母片文字樣式</a:t>
            </a:r>
          </a:p>
        </p:txBody>
      </p:sp>
      <p:sp>
        <p:nvSpPr>
          <p:cNvPr id="4" name="Content Placeholder 3"/>
          <p:cNvSpPr>
            <a:spLocks noGrp="1"/>
          </p:cNvSpPr>
          <p:nvPr>
            <p:ph sz="half" idx="2"/>
          </p:nvPr>
        </p:nvSpPr>
        <p:spPr>
          <a:xfrm>
            <a:off x="520713" y="3905482"/>
            <a:ext cx="3198096" cy="57443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zh-TW" altLang="en-US"/>
              <a:t>按一下以編輯母片文字樣式</a:t>
            </a:r>
          </a:p>
        </p:txBody>
      </p:sp>
      <p:sp>
        <p:nvSpPr>
          <p:cNvPr id="6" name="Content Placeholder 5"/>
          <p:cNvSpPr>
            <a:spLocks noGrp="1"/>
          </p:cNvSpPr>
          <p:nvPr>
            <p:ph sz="quarter" idx="4"/>
          </p:nvPr>
        </p:nvSpPr>
        <p:spPr>
          <a:xfrm>
            <a:off x="3827086" y="3905482"/>
            <a:ext cx="3213847" cy="57443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4A4CEEB-74CE-4C75-AD71-DE86FB3182D0}" type="datetime1">
              <a:rPr lang="zh-TW" altLang="en-US" smtClean="0"/>
              <a:t>2026/1/28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70023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F25968D-36EA-4335-84AA-64B7956DFC58}" type="datetime1">
              <a:rPr lang="zh-TW" altLang="en-US" smtClean="0"/>
              <a:t>2026/1/28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264389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2565-9ACD-4A2F-9139-11CA4EB4AC21}" type="datetime1">
              <a:rPr lang="zh-TW" altLang="en-US" smtClean="0"/>
              <a:t>2026/1/28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277751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a:t>按一下以編輯母片標題樣式</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AC42B7F-4B52-4B39-BD37-15509A0E2319}" type="datetime1">
              <a:rPr lang="zh-TW" altLang="en-US" smtClean="0"/>
              <a:t>2026/1/28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21253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zh-TW" altLang="en-US"/>
              <a:t>按一下圖示以新增圖片</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EFA2FE6-F577-4374-8A14-4E988512E8BC}" type="datetime1">
              <a:rPr lang="zh-TW" altLang="en-US" smtClean="0"/>
              <a:t>2026/1/28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34400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611449E-F42E-49DB-9522-D26F6902BF77}" type="datetime1">
              <a:rPr lang="zh-TW" altLang="en-US" smtClean="0"/>
              <a:t>2026/1/28</a:t>
            </a:fld>
            <a:endParaRPr lang="zh-TW"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90417D1-679B-4AED-B0B8-307666A9DFF4}" type="slidenum">
              <a:rPr lang="zh-TW" altLang="en-US" smtClean="0"/>
              <a:t>‹#›</a:t>
            </a:fld>
            <a:endParaRPr lang="zh-TW" altLang="en-US"/>
          </a:p>
        </p:txBody>
      </p:sp>
    </p:spTree>
    <p:extLst>
      <p:ext uri="{BB962C8B-B14F-4D97-AF65-F5344CB8AC3E}">
        <p14:creationId xmlns:p14="http://schemas.microsoft.com/office/powerpoint/2010/main" val="4044689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303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C55BAF24-3366-3532-E995-8923551F7CFE}"/>
              </a:ext>
            </a:extLst>
          </p:cNvPr>
          <p:cNvSpPr/>
          <p:nvPr/>
        </p:nvSpPr>
        <p:spPr>
          <a:xfrm>
            <a:off x="3051809" y="3397250"/>
            <a:ext cx="1668780" cy="1823085"/>
          </a:xfrm>
          <a:custGeom>
            <a:avLst/>
            <a:gdLst/>
            <a:ahLst/>
            <a:cxnLst/>
            <a:rect l="l" t="t" r="r" b="b"/>
            <a:pathLst>
              <a:path w="1668779" h="1823085">
                <a:moveTo>
                  <a:pt x="740384" y="549173"/>
                </a:moveTo>
                <a:lnTo>
                  <a:pt x="484467" y="1219644"/>
                </a:lnTo>
                <a:lnTo>
                  <a:pt x="298451" y="1350188"/>
                </a:lnTo>
                <a:lnTo>
                  <a:pt x="155762" y="1474096"/>
                </a:lnTo>
                <a:lnTo>
                  <a:pt x="64332" y="1566603"/>
                </a:lnTo>
                <a:lnTo>
                  <a:pt x="32093" y="1602943"/>
                </a:lnTo>
                <a:lnTo>
                  <a:pt x="0" y="1686509"/>
                </a:lnTo>
                <a:lnTo>
                  <a:pt x="3565" y="1748262"/>
                </a:lnTo>
                <a:lnTo>
                  <a:pt x="21423" y="1786572"/>
                </a:lnTo>
                <a:lnTo>
                  <a:pt x="32093" y="1799666"/>
                </a:lnTo>
                <a:lnTo>
                  <a:pt x="64973" y="1822775"/>
                </a:lnTo>
                <a:lnTo>
                  <a:pt x="87979" y="1815479"/>
                </a:lnTo>
                <a:lnTo>
                  <a:pt x="101498" y="1797003"/>
                </a:lnTo>
                <a:lnTo>
                  <a:pt x="105933" y="1786537"/>
                </a:lnTo>
                <a:lnTo>
                  <a:pt x="135064" y="1718920"/>
                </a:lnTo>
                <a:lnTo>
                  <a:pt x="168354" y="1655042"/>
                </a:lnTo>
                <a:lnTo>
                  <a:pt x="204514" y="1595339"/>
                </a:lnTo>
                <a:lnTo>
                  <a:pt x="242271" y="1540215"/>
                </a:lnTo>
                <a:lnTo>
                  <a:pt x="280353" y="1490070"/>
                </a:lnTo>
                <a:lnTo>
                  <a:pt x="317487" y="1445307"/>
                </a:lnTo>
                <a:lnTo>
                  <a:pt x="352401" y="1406327"/>
                </a:lnTo>
                <a:lnTo>
                  <a:pt x="383822" y="1373532"/>
                </a:lnTo>
                <a:lnTo>
                  <a:pt x="431094" y="1328105"/>
                </a:lnTo>
                <a:lnTo>
                  <a:pt x="449123" y="1312240"/>
                </a:lnTo>
                <a:lnTo>
                  <a:pt x="521592" y="1312240"/>
                </a:lnTo>
                <a:lnTo>
                  <a:pt x="548513" y="1240104"/>
                </a:lnTo>
                <a:lnTo>
                  <a:pt x="593668" y="1211365"/>
                </a:lnTo>
                <a:lnTo>
                  <a:pt x="637615" y="1185868"/>
                </a:lnTo>
                <a:lnTo>
                  <a:pt x="671925" y="1167853"/>
                </a:lnTo>
                <a:lnTo>
                  <a:pt x="575462" y="1167853"/>
                </a:lnTo>
                <a:lnTo>
                  <a:pt x="675043" y="900988"/>
                </a:lnTo>
                <a:lnTo>
                  <a:pt x="874657" y="900988"/>
                </a:lnTo>
                <a:lnTo>
                  <a:pt x="740384" y="549173"/>
                </a:lnTo>
                <a:close/>
              </a:path>
              <a:path w="1668779" h="1823085">
                <a:moveTo>
                  <a:pt x="1333246" y="1762734"/>
                </a:moveTo>
                <a:lnTo>
                  <a:pt x="838340" y="1762734"/>
                </a:lnTo>
                <a:lnTo>
                  <a:pt x="838340" y="1810435"/>
                </a:lnTo>
                <a:lnTo>
                  <a:pt x="1333246" y="1810435"/>
                </a:lnTo>
                <a:lnTo>
                  <a:pt x="1333246" y="1762734"/>
                </a:lnTo>
                <a:close/>
              </a:path>
              <a:path w="1668779" h="1823085">
                <a:moveTo>
                  <a:pt x="499173" y="1766341"/>
                </a:moveTo>
                <a:lnTo>
                  <a:pt x="142481" y="1766341"/>
                </a:lnTo>
                <a:lnTo>
                  <a:pt x="142481" y="1806854"/>
                </a:lnTo>
                <a:lnTo>
                  <a:pt x="499173" y="1806854"/>
                </a:lnTo>
                <a:lnTo>
                  <a:pt x="499173" y="1766341"/>
                </a:lnTo>
                <a:close/>
              </a:path>
              <a:path w="1668779" h="1823085">
                <a:moveTo>
                  <a:pt x="521592" y="1312240"/>
                </a:moveTo>
                <a:lnTo>
                  <a:pt x="449123" y="1312240"/>
                </a:lnTo>
                <a:lnTo>
                  <a:pt x="413410" y="1405801"/>
                </a:lnTo>
                <a:lnTo>
                  <a:pt x="385038" y="1408341"/>
                </a:lnTo>
                <a:lnTo>
                  <a:pt x="371625" y="1414224"/>
                </a:lnTo>
                <a:lnTo>
                  <a:pt x="368800" y="1427168"/>
                </a:lnTo>
                <a:lnTo>
                  <a:pt x="371106" y="1440112"/>
                </a:lnTo>
                <a:lnTo>
                  <a:pt x="373088" y="1445996"/>
                </a:lnTo>
                <a:lnTo>
                  <a:pt x="376159" y="1455288"/>
                </a:lnTo>
                <a:lnTo>
                  <a:pt x="379381" y="1463549"/>
                </a:lnTo>
                <a:lnTo>
                  <a:pt x="382707" y="1470880"/>
                </a:lnTo>
                <a:lnTo>
                  <a:pt x="386093" y="1477378"/>
                </a:lnTo>
                <a:lnTo>
                  <a:pt x="275780" y="1766341"/>
                </a:lnTo>
                <a:lnTo>
                  <a:pt x="352145" y="1766341"/>
                </a:lnTo>
                <a:lnTo>
                  <a:pt x="449275" y="1506042"/>
                </a:lnTo>
                <a:lnTo>
                  <a:pt x="489050" y="1501313"/>
                </a:lnTo>
                <a:lnTo>
                  <a:pt x="531489" y="1493577"/>
                </a:lnTo>
                <a:lnTo>
                  <a:pt x="576080" y="1483185"/>
                </a:lnTo>
                <a:lnTo>
                  <a:pt x="622316" y="1470489"/>
                </a:lnTo>
                <a:lnTo>
                  <a:pt x="669684" y="1455841"/>
                </a:lnTo>
                <a:lnTo>
                  <a:pt x="717677" y="1439592"/>
                </a:lnTo>
                <a:lnTo>
                  <a:pt x="765783" y="1422093"/>
                </a:lnTo>
                <a:lnTo>
                  <a:pt x="813494" y="1403698"/>
                </a:lnTo>
                <a:lnTo>
                  <a:pt x="829669" y="1397152"/>
                </a:lnTo>
                <a:lnTo>
                  <a:pt x="489902" y="1397152"/>
                </a:lnTo>
                <a:lnTo>
                  <a:pt x="521592" y="1312240"/>
                </a:lnTo>
                <a:close/>
              </a:path>
              <a:path w="1668779" h="1823085">
                <a:moveTo>
                  <a:pt x="1059296" y="1384757"/>
                </a:moveTo>
                <a:lnTo>
                  <a:pt x="860298" y="1384757"/>
                </a:lnTo>
                <a:lnTo>
                  <a:pt x="1005052" y="1762734"/>
                </a:lnTo>
                <a:lnTo>
                  <a:pt x="1203566" y="1762734"/>
                </a:lnTo>
                <a:lnTo>
                  <a:pt x="1059296" y="1384757"/>
                </a:lnTo>
                <a:close/>
              </a:path>
              <a:path w="1668779" h="1823085">
                <a:moveTo>
                  <a:pt x="961014" y="1127252"/>
                </a:moveTo>
                <a:lnTo>
                  <a:pt x="761695" y="1127252"/>
                </a:lnTo>
                <a:lnTo>
                  <a:pt x="839851" y="1331353"/>
                </a:lnTo>
                <a:lnTo>
                  <a:pt x="782923" y="1345337"/>
                </a:lnTo>
                <a:lnTo>
                  <a:pt x="727159" y="1357642"/>
                </a:lnTo>
                <a:lnTo>
                  <a:pt x="673248" y="1368358"/>
                </a:lnTo>
                <a:lnTo>
                  <a:pt x="621879" y="1377577"/>
                </a:lnTo>
                <a:lnTo>
                  <a:pt x="573739" y="1385388"/>
                </a:lnTo>
                <a:lnTo>
                  <a:pt x="529517" y="1391883"/>
                </a:lnTo>
                <a:lnTo>
                  <a:pt x="489902" y="1397152"/>
                </a:lnTo>
                <a:lnTo>
                  <a:pt x="829669" y="1397152"/>
                </a:lnTo>
                <a:lnTo>
                  <a:pt x="860298" y="1384757"/>
                </a:lnTo>
                <a:lnTo>
                  <a:pt x="1059296" y="1384757"/>
                </a:lnTo>
                <a:lnTo>
                  <a:pt x="1030579" y="1309522"/>
                </a:lnTo>
                <a:lnTo>
                  <a:pt x="1086772" y="1282732"/>
                </a:lnTo>
                <a:lnTo>
                  <a:pt x="1100900" y="1275778"/>
                </a:lnTo>
                <a:lnTo>
                  <a:pt x="1017702" y="1275778"/>
                </a:lnTo>
                <a:lnTo>
                  <a:pt x="961014" y="1127252"/>
                </a:lnTo>
                <a:close/>
              </a:path>
              <a:path w="1668779" h="1823085">
                <a:moveTo>
                  <a:pt x="1294572" y="1071117"/>
                </a:moveTo>
                <a:lnTo>
                  <a:pt x="1053111" y="1071117"/>
                </a:lnTo>
                <a:lnTo>
                  <a:pt x="1135799" y="1079190"/>
                </a:lnTo>
                <a:lnTo>
                  <a:pt x="1187502" y="1091809"/>
                </a:lnTo>
                <a:lnTo>
                  <a:pt x="1205370" y="1098372"/>
                </a:lnTo>
                <a:lnTo>
                  <a:pt x="1229397" y="1140999"/>
                </a:lnTo>
                <a:lnTo>
                  <a:pt x="1201995" y="1181400"/>
                </a:lnTo>
                <a:lnTo>
                  <a:pt x="1159157" y="1211534"/>
                </a:lnTo>
                <a:lnTo>
                  <a:pt x="1108347" y="1237509"/>
                </a:lnTo>
                <a:lnTo>
                  <a:pt x="1048626" y="1263692"/>
                </a:lnTo>
                <a:lnTo>
                  <a:pt x="1017702" y="1275778"/>
                </a:lnTo>
                <a:lnTo>
                  <a:pt x="1100900" y="1275778"/>
                </a:lnTo>
                <a:lnTo>
                  <a:pt x="1158056" y="1247275"/>
                </a:lnTo>
                <a:lnTo>
                  <a:pt x="1300686" y="1139095"/>
                </a:lnTo>
                <a:lnTo>
                  <a:pt x="1302080" y="1075547"/>
                </a:lnTo>
                <a:lnTo>
                  <a:pt x="1294572" y="1071117"/>
                </a:lnTo>
                <a:close/>
              </a:path>
              <a:path w="1668779" h="1823085">
                <a:moveTo>
                  <a:pt x="874657" y="900988"/>
                </a:moveTo>
                <a:lnTo>
                  <a:pt x="675043" y="900988"/>
                </a:lnTo>
                <a:lnTo>
                  <a:pt x="747903" y="1091260"/>
                </a:lnTo>
                <a:lnTo>
                  <a:pt x="703287" y="1108341"/>
                </a:lnTo>
                <a:lnTo>
                  <a:pt x="659649" y="1126904"/>
                </a:lnTo>
                <a:lnTo>
                  <a:pt x="617028" y="1146793"/>
                </a:lnTo>
                <a:lnTo>
                  <a:pt x="575462" y="1167853"/>
                </a:lnTo>
                <a:lnTo>
                  <a:pt x="671925" y="1167853"/>
                </a:lnTo>
                <a:lnTo>
                  <a:pt x="680302" y="1163455"/>
                </a:lnTo>
                <a:lnTo>
                  <a:pt x="721679" y="1143969"/>
                </a:lnTo>
                <a:lnTo>
                  <a:pt x="761695" y="1127252"/>
                </a:lnTo>
                <a:lnTo>
                  <a:pt x="961014" y="1127252"/>
                </a:lnTo>
                <a:lnTo>
                  <a:pt x="942289" y="1078191"/>
                </a:lnTo>
                <a:lnTo>
                  <a:pt x="1053111" y="1071117"/>
                </a:lnTo>
                <a:lnTo>
                  <a:pt x="1294572" y="1071117"/>
                </a:lnTo>
                <a:lnTo>
                  <a:pt x="1247581" y="1043388"/>
                </a:lnTo>
                <a:lnTo>
                  <a:pt x="1243020" y="1042225"/>
                </a:lnTo>
                <a:lnTo>
                  <a:pt x="928560" y="1042225"/>
                </a:lnTo>
                <a:lnTo>
                  <a:pt x="874657" y="900988"/>
                </a:lnTo>
                <a:close/>
              </a:path>
              <a:path w="1668779" h="1823085">
                <a:moveTo>
                  <a:pt x="1115965" y="1027035"/>
                </a:moveTo>
                <a:lnTo>
                  <a:pt x="1068308" y="1027293"/>
                </a:lnTo>
                <a:lnTo>
                  <a:pt x="1021161" y="1030009"/>
                </a:lnTo>
                <a:lnTo>
                  <a:pt x="974565" y="1035035"/>
                </a:lnTo>
                <a:lnTo>
                  <a:pt x="928560" y="1042225"/>
                </a:lnTo>
                <a:lnTo>
                  <a:pt x="1243020" y="1042225"/>
                </a:lnTo>
                <a:lnTo>
                  <a:pt x="1212647" y="1034478"/>
                </a:lnTo>
                <a:lnTo>
                  <a:pt x="1164092" y="1029381"/>
                </a:lnTo>
                <a:lnTo>
                  <a:pt x="1115965" y="1027035"/>
                </a:lnTo>
                <a:close/>
              </a:path>
              <a:path w="1668779" h="1823085">
                <a:moveTo>
                  <a:pt x="1203147" y="0"/>
                </a:moveTo>
                <a:lnTo>
                  <a:pt x="1191806" y="357784"/>
                </a:lnTo>
                <a:lnTo>
                  <a:pt x="1190911" y="401328"/>
                </a:lnTo>
                <a:lnTo>
                  <a:pt x="1183073" y="424010"/>
                </a:lnTo>
                <a:lnTo>
                  <a:pt x="1161508" y="433177"/>
                </a:lnTo>
                <a:lnTo>
                  <a:pt x="1119429" y="436181"/>
                </a:lnTo>
                <a:lnTo>
                  <a:pt x="757453" y="452932"/>
                </a:lnTo>
                <a:lnTo>
                  <a:pt x="1119429" y="474332"/>
                </a:lnTo>
                <a:lnTo>
                  <a:pt x="1160456" y="476230"/>
                </a:lnTo>
                <a:lnTo>
                  <a:pt x="1181373" y="484660"/>
                </a:lnTo>
                <a:lnTo>
                  <a:pt x="1188698" y="506639"/>
                </a:lnTo>
                <a:lnTo>
                  <a:pt x="1188948" y="549186"/>
                </a:lnTo>
                <a:lnTo>
                  <a:pt x="1212672" y="902830"/>
                </a:lnTo>
                <a:lnTo>
                  <a:pt x="1227329" y="549173"/>
                </a:lnTo>
                <a:lnTo>
                  <a:pt x="1230276" y="508290"/>
                </a:lnTo>
                <a:lnTo>
                  <a:pt x="1265127" y="477880"/>
                </a:lnTo>
                <a:lnTo>
                  <a:pt x="1313116" y="474332"/>
                </a:lnTo>
                <a:lnTo>
                  <a:pt x="1668780" y="452932"/>
                </a:lnTo>
                <a:lnTo>
                  <a:pt x="1313116" y="436181"/>
                </a:lnTo>
                <a:lnTo>
                  <a:pt x="1263302" y="434956"/>
                </a:lnTo>
                <a:lnTo>
                  <a:pt x="1237020" y="426381"/>
                </a:lnTo>
                <a:lnTo>
                  <a:pt x="1225561" y="403107"/>
                </a:lnTo>
                <a:lnTo>
                  <a:pt x="1220216" y="357784"/>
                </a:lnTo>
                <a:lnTo>
                  <a:pt x="1203147" y="0"/>
                </a:lnTo>
                <a:close/>
              </a:path>
            </a:pathLst>
          </a:custGeom>
          <a:solidFill>
            <a:srgbClr val="FFFFFF"/>
          </a:solidFill>
        </p:spPr>
        <p:txBody>
          <a:bodyPr wrap="square" lIns="0" tIns="0" rIns="0" bIns="0" rtlCol="0"/>
          <a:lstStyle/>
          <a:p>
            <a:endParaRPr dirty="0"/>
          </a:p>
        </p:txBody>
      </p:sp>
      <p:sp>
        <p:nvSpPr>
          <p:cNvPr id="7" name="文字方塊 6">
            <a:extLst>
              <a:ext uri="{FF2B5EF4-FFF2-40B4-BE49-F238E27FC236}">
                <a16:creationId xmlns:a16="http://schemas.microsoft.com/office/drawing/2014/main" id="{5DF69F61-E6E9-2961-6457-F910A06B5AB8}"/>
              </a:ext>
            </a:extLst>
          </p:cNvPr>
          <p:cNvSpPr txBox="1"/>
          <p:nvPr/>
        </p:nvSpPr>
        <p:spPr>
          <a:xfrm>
            <a:off x="2256587" y="5454650"/>
            <a:ext cx="3259227" cy="1223412"/>
          </a:xfrm>
          <a:prstGeom prst="rect">
            <a:avLst/>
          </a:prstGeom>
          <a:noFill/>
        </p:spPr>
        <p:txBody>
          <a:bodyPr wrap="none" rtlCol="0">
            <a:spAutoFit/>
          </a:bodyPr>
          <a:lstStyle/>
          <a:p>
            <a:pPr algn="ctr">
              <a:lnSpc>
                <a:spcPct val="150000"/>
              </a:lnSpc>
            </a:pPr>
            <a:r>
              <a:rPr kumimoji="1" lang="en-US" altLang="zh-TW" sz="2000" b="1" dirty="0" smtClean="0">
                <a:solidFill>
                  <a:schemeClr val="bg1"/>
                </a:solidFill>
                <a:latin typeface="Microsoft YaHei" panose="020B0503020204020204" pitchFamily="34" charset="-122"/>
                <a:ea typeface="Microsoft YaHei" panose="020B0503020204020204" pitchFamily="34" charset="-122"/>
              </a:rPr>
              <a:t>2026</a:t>
            </a:r>
            <a:r>
              <a:rPr kumimoji="1" lang="zh-TW" altLang="en-US" sz="2000" b="1" dirty="0" smtClean="0">
                <a:solidFill>
                  <a:schemeClr val="bg1"/>
                </a:solidFill>
                <a:latin typeface="Microsoft YaHei" panose="020B0503020204020204" pitchFamily="34" charset="-122"/>
                <a:ea typeface="Microsoft YaHei" panose="020B0503020204020204" pitchFamily="34" charset="-122"/>
              </a:rPr>
              <a:t>年</a:t>
            </a:r>
            <a:r>
              <a:rPr kumimoji="1" lang="en-US" altLang="zh-TW" sz="2000" b="1" dirty="0">
                <a:solidFill>
                  <a:schemeClr val="bg1"/>
                </a:solidFill>
                <a:latin typeface="Microsoft YaHei" panose="020B0503020204020204" pitchFamily="34" charset="-122"/>
                <a:ea typeface="Microsoft YaHei" panose="020B0503020204020204" pitchFamily="34" charset="-122"/>
              </a:rPr>
              <a:t>A+</a:t>
            </a:r>
            <a:r>
              <a:rPr kumimoji="1" lang="zh-TW" altLang="en-US" sz="2000" b="1" dirty="0">
                <a:solidFill>
                  <a:schemeClr val="bg1"/>
                </a:solidFill>
                <a:latin typeface="Microsoft YaHei" panose="020B0503020204020204" pitchFamily="34" charset="-122"/>
                <a:ea typeface="Microsoft YaHei" panose="020B0503020204020204" pitchFamily="34" charset="-122"/>
              </a:rPr>
              <a:t>文化資產創意獎</a:t>
            </a:r>
            <a:endParaRPr kumimoji="1" lang="en-US" altLang="zh-TW" sz="2000" b="1" dirty="0">
              <a:solidFill>
                <a:schemeClr val="bg1"/>
              </a:solidFill>
              <a:latin typeface="Microsoft YaHei" panose="020B0503020204020204" pitchFamily="34" charset="-122"/>
              <a:ea typeface="Microsoft YaHei" panose="020B0503020204020204" pitchFamily="34" charset="-122"/>
            </a:endParaRPr>
          </a:p>
          <a:p>
            <a:pPr algn="ctr">
              <a:lnSpc>
                <a:spcPct val="150000"/>
              </a:lnSpc>
            </a:pPr>
            <a:r>
              <a:rPr kumimoji="1" lang="zh-TW" altLang="en-US" sz="2900" b="1" dirty="0">
                <a:solidFill>
                  <a:schemeClr val="bg1"/>
                </a:solidFill>
                <a:latin typeface="Microsoft YaHei" panose="020B0503020204020204" pitchFamily="34" charset="-122"/>
                <a:ea typeface="Microsoft YaHei" panose="020B0503020204020204" pitchFamily="34" charset="-122"/>
              </a:rPr>
              <a:t>校院展區參展簡章</a:t>
            </a:r>
          </a:p>
        </p:txBody>
      </p:sp>
    </p:spTree>
    <p:extLst>
      <p:ext uri="{BB962C8B-B14F-4D97-AF65-F5344CB8AC3E}">
        <p14:creationId xmlns:p14="http://schemas.microsoft.com/office/powerpoint/2010/main" val="23536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15718-B33B-C00E-AC66-F5F93D3F8AFF}"/>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912791D0-694F-F3B9-5EB7-00150929C1AA}"/>
              </a:ext>
            </a:extLst>
          </p:cNvPr>
          <p:cNvSpPr>
            <a:spLocks noGrp="1"/>
          </p:cNvSpPr>
          <p:nvPr>
            <p:ph type="sldNum" sz="quarter" idx="12"/>
          </p:nvPr>
        </p:nvSpPr>
        <p:spPr/>
        <p:txBody>
          <a:bodyPr/>
          <a:lstStyle/>
          <a:p>
            <a:fld id="{190417D1-679B-4AED-B0B8-307666A9DFF4}" type="slidenum">
              <a:rPr lang="zh-TW" altLang="en-US" smtClean="0"/>
              <a:t>10</a:t>
            </a:fld>
            <a:endParaRPr lang="zh-TW" altLang="en-US"/>
          </a:p>
        </p:txBody>
      </p:sp>
      <p:sp>
        <p:nvSpPr>
          <p:cNvPr id="7" name="內容版面配置區 2">
            <a:extLst>
              <a:ext uri="{FF2B5EF4-FFF2-40B4-BE49-F238E27FC236}">
                <a16:creationId xmlns:a16="http://schemas.microsoft.com/office/drawing/2014/main" id="{224FB4D8-4AF4-5D09-4374-AA8754F5106F}"/>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攤位上之設施、物品及展覽品在展覽期間（包括展前布置及展後拆除期間）因設置、操作、保養或管理不當或疏忽至其工作人員或第三人遭受傷亡或財物損失，應由引起傷亡損失事故之參展單位自負一切賠償及法律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為維護展場安全，</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凡易爆、易燃及其他危險物品、違禁品禁止攜入展場</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；展場內禁止放置或懸掛空氣飄氣球或其他懸掛物，如經發現，主辦單位得強制予以搬離展場，並由參展單位負擔一切費用及責任。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展場內之販售行為請依稅務法開立收據或發票，所有販賣行為請各參展單位自行負責，若發生販賣糾紛或違法行為影響展覽活動，主辦單位保有取消參展資格之權利。</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8"/>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包括展前佈置及展後拆除期間）由主辦單位管理人員負責管制展場出入口，維持人員及展品進出展場秩序，惟參展單位對其展品、裝潢物料及工程設施均應自行派人照料，貴重展品請自行投保並聘僱警衛加強保全。如有遺失或毀損，主辦單位不負賠償責任。</a:t>
            </a:r>
          </a:p>
        </p:txBody>
      </p:sp>
    </p:spTree>
    <p:extLst>
      <p:ext uri="{BB962C8B-B14F-4D97-AF65-F5344CB8AC3E}">
        <p14:creationId xmlns:p14="http://schemas.microsoft.com/office/powerpoint/2010/main" val="177357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4B138-509A-840E-34B9-B54B9632CB9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229EEAE-B471-1E5A-1794-661E72E3D91C}"/>
              </a:ext>
            </a:extLst>
          </p:cNvPr>
          <p:cNvSpPr>
            <a:spLocks noGrp="1"/>
          </p:cNvSpPr>
          <p:nvPr>
            <p:ph type="title"/>
          </p:nvPr>
        </p:nvSpPr>
        <p:spPr>
          <a:xfrm>
            <a:off x="863600" y="498946"/>
            <a:ext cx="6181912" cy="1129856"/>
          </a:xfrm>
        </p:spPr>
        <p:txBody>
          <a:bodyPr>
            <a:normAutofit/>
          </a:bodyPr>
          <a:lstStyle/>
          <a:p>
            <a:r>
              <a:rPr lang="zh-TW" altLang="en-US" sz="2000" b="1" dirty="0"/>
              <a:t>陸、展前重點注意事項</a:t>
            </a:r>
          </a:p>
        </p:txBody>
      </p:sp>
      <p:sp>
        <p:nvSpPr>
          <p:cNvPr id="2207" name="投影片編號版面配置區 2206">
            <a:extLst>
              <a:ext uri="{FF2B5EF4-FFF2-40B4-BE49-F238E27FC236}">
                <a16:creationId xmlns:a16="http://schemas.microsoft.com/office/drawing/2014/main" id="{09509F35-D9B8-7199-534C-35067D658D97}"/>
              </a:ext>
            </a:extLst>
          </p:cNvPr>
          <p:cNvSpPr>
            <a:spLocks noGrp="1"/>
          </p:cNvSpPr>
          <p:nvPr>
            <p:ph type="sldNum" sz="quarter" idx="12"/>
          </p:nvPr>
        </p:nvSpPr>
        <p:spPr/>
        <p:txBody>
          <a:bodyPr/>
          <a:lstStyle/>
          <a:p>
            <a:fld id="{190417D1-679B-4AED-B0B8-307666A9DFF4}" type="slidenum">
              <a:rPr lang="zh-TW" altLang="en-US" smtClean="0"/>
              <a:t>11</a:t>
            </a:fld>
            <a:endParaRPr lang="zh-TW" altLang="en-US"/>
          </a:p>
        </p:txBody>
      </p:sp>
      <p:sp>
        <p:nvSpPr>
          <p:cNvPr id="7" name="內容版面配置區 2">
            <a:extLst>
              <a:ext uri="{FF2B5EF4-FFF2-40B4-BE49-F238E27FC236}">
                <a16:creationId xmlns:a16="http://schemas.microsoft.com/office/drawing/2014/main" id="{80CA3477-D645-1912-51A5-1B6DAA8AB3F2}"/>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參展作品相關著作權或專利權，應由參展者自行取得，以保護自身權益。</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主辦單位得利用參展作品之實品、圖片、燈片及書面資料等，經專利或著作權擁有者同意後作為展覽、攝影及宣傳出版等用途。</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配合政府查禁仿冒措施，本展覽嚴禁陳列產地標示不實、仿冒商標或侵犯他人專利或著作權之產品。參展單位如明知其展品業經判決確定有標示不實或侵害商標、專利或著作權之情事，而仍予以陳列時，一經發覺，主辦單位立即停止其全部展品之展出。凡於參展前或參展期間發生侵害商標，專利或著作權糾紛而涉訟中之展品，本展覽一律禁止其展出，參展單位不得異議。主辦單位如因此牽連涉訟或受有其他損害，該參展單位並須負一切賠償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展覽期間播放之音樂、影像、影片皆須取得公共場合播放授權，責任由參展單位自負，主辦單位並有權要求立即停播。</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文化資產創意獎展覽全區開放攝影，若因參展作品涉及專利權或著作權無法提供攝影，請自行於展區製作告示標示。唯主辦單位得攝影作為宣傳或出版專刊之用。</a:t>
            </a:r>
          </a:p>
        </p:txBody>
      </p:sp>
    </p:spTree>
    <p:extLst>
      <p:ext uri="{BB962C8B-B14F-4D97-AF65-F5344CB8AC3E}">
        <p14:creationId xmlns:p14="http://schemas.microsoft.com/office/powerpoint/2010/main" val="248851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DA29D-24F2-E0CA-C834-EA8E1D31174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D14CB6F-785A-F1E4-5F36-4426BA5E2FCB}"/>
              </a:ext>
            </a:extLst>
          </p:cNvPr>
          <p:cNvSpPr>
            <a:spLocks noGrp="1"/>
          </p:cNvSpPr>
          <p:nvPr>
            <p:ph type="title"/>
          </p:nvPr>
        </p:nvSpPr>
        <p:spPr>
          <a:xfrm>
            <a:off x="863600" y="498946"/>
            <a:ext cx="6181912" cy="1129856"/>
          </a:xfrm>
        </p:spPr>
        <p:txBody>
          <a:bodyPr>
            <a:normAutofit/>
          </a:bodyPr>
          <a:lstStyle/>
          <a:p>
            <a:r>
              <a:rPr lang="zh-TW" altLang="en-US" sz="2000" b="1" dirty="0"/>
              <a:t>柒、電力設施需求須知</a:t>
            </a:r>
          </a:p>
        </p:txBody>
      </p:sp>
      <p:sp>
        <p:nvSpPr>
          <p:cNvPr id="2207" name="投影片編號版面配置區 2206">
            <a:extLst>
              <a:ext uri="{FF2B5EF4-FFF2-40B4-BE49-F238E27FC236}">
                <a16:creationId xmlns:a16="http://schemas.microsoft.com/office/drawing/2014/main" id="{FB2F42AF-D1D1-BAD8-C598-4A7E6D328174}"/>
              </a:ext>
            </a:extLst>
          </p:cNvPr>
          <p:cNvSpPr>
            <a:spLocks noGrp="1"/>
          </p:cNvSpPr>
          <p:nvPr>
            <p:ph type="sldNum" sz="quarter" idx="12"/>
          </p:nvPr>
        </p:nvSpPr>
        <p:spPr/>
        <p:txBody>
          <a:bodyPr/>
          <a:lstStyle/>
          <a:p>
            <a:fld id="{190417D1-679B-4AED-B0B8-307666A9DFF4}" type="slidenum">
              <a:rPr lang="zh-TW" altLang="en-US" smtClean="0"/>
              <a:t>12</a:t>
            </a:fld>
            <a:endParaRPr lang="zh-TW" altLang="en-US"/>
          </a:p>
        </p:txBody>
      </p:sp>
      <p:sp>
        <p:nvSpPr>
          <p:cNvPr id="7" name="內容版面配置區 2">
            <a:extLst>
              <a:ext uri="{FF2B5EF4-FFF2-40B4-BE49-F238E27FC236}">
                <a16:creationId xmlns:a16="http://schemas.microsoft.com/office/drawing/2014/main" id="{A2BBBC7C-9BE1-57DF-1352-B991B1E4BC60}"/>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展覽期間使用之水電均不另外收取費用，惟請各參展單位事先提供電力預估用量需求，並</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於</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8</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日（四）</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前繳交</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2</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電力需求調查表。</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請各參展單位確實提出用電需求，若提出之需求與實際不符而造成跳電等損失，請自行負責，倘若造成其他參展單位損失者，將扣除保證金，並負責損壞賠償。</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各參展單位之用電，請依主辦單位規定，自行邀請廠商從配電盤配送至展覽空間，並轉換為展品需求之用電。（展場配電盤含</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110V</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及</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220V</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之電源），並</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於</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8</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日（四）</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前繳交</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7</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電力使用切結書。</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主辦單位僅以既有之電箱、配電盤提供展覽用電，與展示設備連接部分之管線及用電器具之安全責任，由各參展單位自行負責。建議同一展覽空間區之參展單位可協同邀請單一廠商配電，以利展區整體之用電安全及節省成本。</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如有未依實際用電需求情形使用者、其他違規及不安全用電行為，主辦單位將逕予切斷電源，若因而造成之相關損失概由參展單位自行負責。</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為維護用電安全及參展公平性，展場內之牆面上、地面上</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伏特插座電源恕不提供使用。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展場不提供</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小時供電，以下為展場供電時間：</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佈卸展：</a:t>
            </a:r>
          </a:p>
          <a:p>
            <a:pPr marL="0" marR="0" lvl="0" indent="0" algn="just" defTabSz="914400" rtl="0" eaLnBrk="0" fontAlgn="base" latinLnBrk="0" hangingPunct="0">
              <a:lnSpc>
                <a:spcPct val="150000"/>
              </a:lnSpc>
              <a:spcBef>
                <a:spcPct val="0"/>
              </a:spcBef>
              <a:spcAft>
                <a:spcPct val="0"/>
              </a:spcAft>
              <a:buClrTx/>
              <a:buSzTx/>
              <a:buNone/>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	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0" marR="0" lvl="0" indent="0" algn="just" defTabSz="914400" rtl="0" eaLnBrk="0" fontAlgn="base" latinLnBrk="0" hangingPunct="0">
              <a:lnSpc>
                <a:spcPct val="150000"/>
              </a:lnSpc>
              <a:spcBef>
                <a:spcPct val="0"/>
              </a:spcBef>
              <a:spcAft>
                <a:spcPct val="0"/>
              </a:spcAft>
              <a:buClrTx/>
              <a:buSzTx/>
              <a:buNone/>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	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606567" lvl="1" indent="-228600" algn="just" defTabSz="914400" eaLnBrk="0" fontAlgn="base" hangingPunct="0">
              <a:lnSpc>
                <a:spcPct val="150000"/>
              </a:lnSpc>
              <a:spcBef>
                <a:spcPct val="0"/>
              </a:spcBef>
              <a:spcAft>
                <a:spcPct val="0"/>
              </a:spcAft>
              <a:buFont typeface="+mj-lt"/>
              <a:buAutoNum type="alphaLcPeriod" startAt="2"/>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展覽期間供電：</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377967" lvl="1" indent="0" algn="just" defTabSz="914400" eaLnBrk="0" fontAlgn="base" hangingPunct="0">
              <a:lnSpc>
                <a:spcPct val="150000"/>
              </a:lnSpc>
              <a:spcBef>
                <a:spcPct val="0"/>
              </a:spcBef>
              <a:spcAft>
                <a:spcPct val="0"/>
              </a:spcAft>
              <a:buNone/>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	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27</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日（二）至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日（日）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09:00-17:00</a:t>
            </a:r>
          </a:p>
        </p:txBody>
      </p:sp>
    </p:spTree>
    <p:extLst>
      <p:ext uri="{BB962C8B-B14F-4D97-AF65-F5344CB8AC3E}">
        <p14:creationId xmlns:p14="http://schemas.microsoft.com/office/powerpoint/2010/main" val="420246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509C4-A24E-1046-EA22-FF0E538DE970}"/>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B32F4CE3-82FB-DA39-8111-86015674E65C}"/>
              </a:ext>
            </a:extLst>
          </p:cNvPr>
          <p:cNvSpPr>
            <a:spLocks noGrp="1"/>
          </p:cNvSpPr>
          <p:nvPr>
            <p:ph type="sldNum" sz="quarter" idx="12"/>
          </p:nvPr>
        </p:nvSpPr>
        <p:spPr/>
        <p:txBody>
          <a:bodyPr/>
          <a:lstStyle/>
          <a:p>
            <a:fld id="{190417D1-679B-4AED-B0B8-307666A9DFF4}" type="slidenum">
              <a:rPr lang="zh-TW" altLang="en-US" smtClean="0"/>
              <a:t>13</a:t>
            </a:fld>
            <a:endParaRPr lang="zh-TW" altLang="en-US"/>
          </a:p>
        </p:txBody>
      </p:sp>
      <p:sp>
        <p:nvSpPr>
          <p:cNvPr id="7" name="內容版面配置區 2">
            <a:extLst>
              <a:ext uri="{FF2B5EF4-FFF2-40B4-BE49-F238E27FC236}">
                <a16:creationId xmlns:a16="http://schemas.microsoft.com/office/drawing/2014/main" id="{A172B812-B6A2-5893-997C-CC546D5DAF71}"/>
              </a:ext>
            </a:extLst>
          </p:cNvPr>
          <p:cNvSpPr>
            <a:spLocks noGrp="1"/>
          </p:cNvSpPr>
          <p:nvPr>
            <p:ph idx="1"/>
          </p:nvPr>
        </p:nvSpPr>
        <p:spPr>
          <a:xfrm>
            <a:off x="863600" y="1385888"/>
            <a:ext cx="5832475"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為保護特殊展品之用電安全，如有需要請參展單位自行加裝穩壓器或不斷電系統等其他替代方案。若因斷電損壞展品，請由參展單位自行負責。</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110V  </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攤位總用電量（</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KW</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攤位上照明用電（投光燈等）</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各種電器用品（電視、開飲機、冰箱等）</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展品用電。各項電器設備耗電量請參閱電器設備消耗功率參考表。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嚴禁拆除及破壞展場用電設施，或配接與展場用電設施不相容之電器配件以免導致設備過載或不良，造成跳電、走火意外，查獲違規設施，主辦單位一律強制拆除，拆除費用由違規參展單位自行負擔，攤位將停止供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startAt="7"/>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主辦單位將於開展前一天，</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日（一）</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14:00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，統一進行總電力測試</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 敬請各參展單位務必於攤位內留守至少一名工作人員及一名電力廠商代表，並配合將攤位內所有電器用品開啟，以利主辦單位測試及修正電力，倘若測試電力有疑問時，將於現場即時修正。敬請各參展單位務必配合測試工程，若無法配合協助且產生相關電力問題，進而影響整體展覽及其他單位損失者，請參展單位自行負責，主辦單位亦另扣除保證金。</a:t>
            </a:r>
          </a:p>
        </p:txBody>
      </p:sp>
    </p:spTree>
    <p:extLst>
      <p:ext uri="{BB962C8B-B14F-4D97-AF65-F5344CB8AC3E}">
        <p14:creationId xmlns:p14="http://schemas.microsoft.com/office/powerpoint/2010/main" val="248605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03BD3-3BB8-6BAA-03C3-F360A8534C5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406F098-44BC-211E-93D4-EF05C1BD61FF}"/>
              </a:ext>
            </a:extLst>
          </p:cNvPr>
          <p:cNvSpPr>
            <a:spLocks noGrp="1"/>
          </p:cNvSpPr>
          <p:nvPr>
            <p:ph type="title"/>
          </p:nvPr>
        </p:nvSpPr>
        <p:spPr>
          <a:xfrm>
            <a:off x="863600" y="498946"/>
            <a:ext cx="6181912" cy="1129856"/>
          </a:xfrm>
        </p:spPr>
        <p:txBody>
          <a:bodyPr>
            <a:normAutofit/>
          </a:bodyPr>
          <a:lstStyle/>
          <a:p>
            <a:r>
              <a:rPr lang="zh-TW" altLang="en-US" sz="2000" b="1" dirty="0"/>
              <a:t>捌、展品進退場注意事項</a:t>
            </a:r>
          </a:p>
        </p:txBody>
      </p:sp>
      <p:sp>
        <p:nvSpPr>
          <p:cNvPr id="2207" name="投影片編號版面配置區 2206">
            <a:extLst>
              <a:ext uri="{FF2B5EF4-FFF2-40B4-BE49-F238E27FC236}">
                <a16:creationId xmlns:a16="http://schemas.microsoft.com/office/drawing/2014/main" id="{EBEB9796-3FB7-DAC3-88F2-B790F1D6FC0C}"/>
              </a:ext>
            </a:extLst>
          </p:cNvPr>
          <p:cNvSpPr>
            <a:spLocks noGrp="1"/>
          </p:cNvSpPr>
          <p:nvPr>
            <p:ph type="sldNum" sz="quarter" idx="12"/>
          </p:nvPr>
        </p:nvSpPr>
        <p:spPr/>
        <p:txBody>
          <a:bodyPr/>
          <a:lstStyle/>
          <a:p>
            <a:fld id="{190417D1-679B-4AED-B0B8-307666A9DFF4}" type="slidenum">
              <a:rPr lang="zh-TW" altLang="en-US" smtClean="0"/>
              <a:t>14</a:t>
            </a:fld>
            <a:endParaRPr lang="zh-TW" altLang="en-US"/>
          </a:p>
        </p:txBody>
      </p:sp>
      <p:sp>
        <p:nvSpPr>
          <p:cNvPr id="7" name="內容版面配置區 2">
            <a:extLst>
              <a:ext uri="{FF2B5EF4-FFF2-40B4-BE49-F238E27FC236}">
                <a16:creationId xmlns:a16="http://schemas.microsoft.com/office/drawing/2014/main" id="{05DB51AD-158F-4443-D743-FE70722BBC9E}"/>
              </a:ext>
            </a:extLst>
          </p:cNvPr>
          <p:cNvSpPr>
            <a:spLocks noGrp="1"/>
          </p:cNvSpPr>
          <p:nvPr>
            <p:ph idx="1"/>
          </p:nvPr>
        </p:nvSpPr>
        <p:spPr>
          <a:xfrm>
            <a:off x="863601" y="1385888"/>
            <a:ext cx="5722729" cy="8644382"/>
          </a:xfrm>
        </p:spPr>
        <p:txBody>
          <a:bodyPr>
            <a:normAutofit/>
          </a:bodyPr>
          <a:lstStyle/>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進場及退場時間：</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進場時間：</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退場時間：</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09:30-17:00</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敬請各參展單位佈展工作人員，盡量於時間內完成進退場作業。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在進場期間內提前完成佈置者，仍須於每日展覽期間派員於展出單位看顧展品，以免遺失或遭到破壞。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退場期間，各參展單位仍須自行派員看顧並收妥展品及裝潢材料，如有遺失恕不負責。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退場當天，請各參展單位至少留</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名負責人，經執行單位工作人員確認場地，清潔及復原狀況後並簽</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8</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退場確認單及繳回保證金收據才能離開展場</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，若無完成動作者， 則主辦單位有權全數扣除保證金。</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退場撤展一律依規定時間統一進行，</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嚴禁提前撤展</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，若違規者則扣除保證金。</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園區行人徒步區</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中央廣場及文化資產大道等地磚地面</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，僅提供行駛</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噸以下大型車輛，各參展單位需遵守主辦單位規劃之貨車路線。</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所有進退場之貨車都需事先申請，請填寫</a:t>
            </a:r>
            <a:r>
              <a:rPr kumimoji="0" lang="zh-TW" altLang="en-US"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附件</a:t>
            </a:r>
            <a:r>
              <a:rPr kumimoji="0" lang="en-US" altLang="zh-TW" sz="1200" b="1" i="0" u="none" strike="noStrike" cap="none" normalizeH="0" baseline="0" dirty="0">
                <a:ln>
                  <a:noFill/>
                </a:ln>
                <a:solidFill>
                  <a:schemeClr val="tx1"/>
                </a:solidFill>
                <a:effectLst/>
                <a:highlight>
                  <a:srgbClr val="C0C0C0"/>
                </a:highlight>
                <a:latin typeface="+mn-ea"/>
                <a:cs typeface="微軟正黑體" panose="020B0604030504040204" pitchFamily="34" charset="-120"/>
              </a:rPr>
              <a:t>5</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進撤場貨車通行申請書</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a:t>
            </a:r>
            <a:r>
              <a:rPr lang="zh-TW" altLang="en-US" sz="1200" dirty="0">
                <a:latin typeface="+mn-ea"/>
                <a:cs typeface="微軟正黑體" panose="020B0604030504040204" pitchFamily="34" charset="-120"/>
              </a:rPr>
              <a:t>如需更新車號，請於</a:t>
            </a:r>
            <a:r>
              <a:rPr lang="zh-TW" altLang="en-US" sz="1200" b="1" dirty="0">
                <a:latin typeface="+mn-ea"/>
                <a:cs typeface="微軟正黑體" panose="020B0604030504040204" pitchFamily="34" charset="-120"/>
              </a:rPr>
              <a:t>活動前</a:t>
            </a:r>
            <a:r>
              <a:rPr lang="en-US" altLang="zh-TW" sz="1200" b="1" dirty="0">
                <a:latin typeface="+mn-ea"/>
                <a:cs typeface="微軟正黑體" panose="020B0604030504040204" pitchFamily="34" charset="-120"/>
              </a:rPr>
              <a:t>3</a:t>
            </a:r>
            <a:r>
              <a:rPr lang="zh-TW" altLang="en-US" sz="1200" b="1" dirty="0">
                <a:latin typeface="+mn-ea"/>
                <a:cs typeface="微軟正黑體" panose="020B0604030504040204" pitchFamily="34" charset="-120"/>
              </a:rPr>
              <a:t>天提出申請書</a:t>
            </a:r>
            <a:r>
              <a:rPr lang="zh-TW" altLang="en-US" sz="1200" dirty="0">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貨車路線請參考貨車通行位置圖。</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其他注意事項：</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所有攤位裝潢及展品佈置須於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前佈置完畢，</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lang="en-US" altLang="zh-TW" sz="1200" dirty="0">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前拆除完畢。 </a:t>
            </a:r>
          </a:p>
          <a:p>
            <a:pPr marL="606567" lvl="1" indent="-228600" algn="just" defTabSz="914400" eaLnBrk="0" fontAlgn="base" hangingPunct="0">
              <a:lnSpc>
                <a:spcPct val="150000"/>
              </a:lnSpc>
              <a:spcBef>
                <a:spcPct val="0"/>
              </a:spcBef>
              <a:spcAft>
                <a:spcPct val="0"/>
              </a:spcAft>
              <a:buFont typeface="+mj-lt"/>
              <a:buAutoNum type="alphaLcPeriod"/>
            </a:pPr>
            <a:r>
              <a:rPr lang="en-US" altLang="zh-TW" sz="1200" dirty="0">
                <a:latin typeface="+mn-ea"/>
                <a:cs typeface="微軟正黑體" panose="020B0604030504040204" pitchFamily="34" charset="-120"/>
              </a:rPr>
              <a:t>B</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藝文展覽館入口高度為</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公尺。</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請勿超過主辦單位限高，並請小心搬運大型展品，若超過限高或是搬運時造成場內物毀損，將由參展單位賠償且不予退還保證金。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園區各展館室內高度皆不同，且有許多樑柱，請參展單位務必實地勘查場地，於佈展前先行了解以利設計施作。</a:t>
            </a:r>
          </a:p>
        </p:txBody>
      </p:sp>
    </p:spTree>
    <p:extLst>
      <p:ext uri="{BB962C8B-B14F-4D97-AF65-F5344CB8AC3E}">
        <p14:creationId xmlns:p14="http://schemas.microsoft.com/office/powerpoint/2010/main" val="51042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F8BA-4FC5-B62A-D61A-6BA37D1C4A9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1FC450D-A20A-1876-DF39-4BD73E67D2B2}"/>
              </a:ext>
            </a:extLst>
          </p:cNvPr>
          <p:cNvSpPr>
            <a:spLocks noGrp="1"/>
          </p:cNvSpPr>
          <p:nvPr>
            <p:ph type="title"/>
          </p:nvPr>
        </p:nvSpPr>
        <p:spPr>
          <a:xfrm>
            <a:off x="863600" y="498946"/>
            <a:ext cx="6181912" cy="1129856"/>
          </a:xfrm>
        </p:spPr>
        <p:txBody>
          <a:bodyPr>
            <a:normAutofit/>
          </a:bodyPr>
          <a:lstStyle/>
          <a:p>
            <a:r>
              <a:rPr lang="zh-TW" altLang="en-US" sz="2000" b="1" dirty="0"/>
              <a:t>玖、垃圾處理</a:t>
            </a:r>
          </a:p>
        </p:txBody>
      </p:sp>
      <p:sp>
        <p:nvSpPr>
          <p:cNvPr id="2207" name="投影片編號版面配置區 2206">
            <a:extLst>
              <a:ext uri="{FF2B5EF4-FFF2-40B4-BE49-F238E27FC236}">
                <a16:creationId xmlns:a16="http://schemas.microsoft.com/office/drawing/2014/main" id="{2E3F6AE7-B2BE-589A-993B-47D4E5E1F744}"/>
              </a:ext>
            </a:extLst>
          </p:cNvPr>
          <p:cNvSpPr>
            <a:spLocks noGrp="1"/>
          </p:cNvSpPr>
          <p:nvPr>
            <p:ph type="sldNum" sz="quarter" idx="12"/>
          </p:nvPr>
        </p:nvSpPr>
        <p:spPr/>
        <p:txBody>
          <a:bodyPr/>
          <a:lstStyle/>
          <a:p>
            <a:fld id="{190417D1-679B-4AED-B0B8-307666A9DFF4}" type="slidenum">
              <a:rPr lang="zh-TW" altLang="en-US" smtClean="0"/>
              <a:t>15</a:t>
            </a:fld>
            <a:endParaRPr lang="zh-TW" altLang="en-US"/>
          </a:p>
        </p:txBody>
      </p:sp>
      <p:sp>
        <p:nvSpPr>
          <p:cNvPr id="7" name="內容版面配置區 2">
            <a:extLst>
              <a:ext uri="{FF2B5EF4-FFF2-40B4-BE49-F238E27FC236}">
                <a16:creationId xmlns:a16="http://schemas.microsoft.com/office/drawing/2014/main" id="{6B824621-EDAD-DBFB-7176-29B988940D1D}"/>
              </a:ext>
            </a:extLst>
          </p:cNvPr>
          <p:cNvSpPr>
            <a:spLocks noGrp="1"/>
          </p:cNvSpPr>
          <p:nvPr>
            <p:ph idx="1"/>
          </p:nvPr>
        </p:nvSpPr>
        <p:spPr>
          <a:xfrm>
            <a:off x="863601" y="1385888"/>
            <a:ext cx="5832474" cy="2788547"/>
          </a:xfrm>
        </p:spPr>
        <p:txBody>
          <a:bodyPr>
            <a:normAutofit/>
          </a:bodyPr>
          <a:lstStyle/>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卸佈展期間：施工廢料及包裝材料應逐日清除並自行處理，不得丟棄於園區垃圾集中桶，不得置於走道與展場，妨礙交通安全。</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展覽期間：請各參展單位產生之垃圾，須自行處理，請勿丟</a:t>
            </a:r>
            <a:r>
              <a:rPr lang="zh-TW" altLang="en-US" sz="1200" dirty="0">
                <a:latin typeface="+mn-ea"/>
                <a:cs typeface="微軟正黑體" panose="020B0604030504040204" pitchFamily="34" charset="-120"/>
              </a:rPr>
              <a:t>棄</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於園區內垃圾集中桶。若經主辦單位發現亂丟垃圾或是垃圾未分類時，將扣除保證金，並自行負責清潔工作。</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園區內設置之垃圾桶為提供參觀民眾使用，如發現參展單位任意施工廢料及包裝材料於內，將扣除保證金，並自行負責清潔工作。</a:t>
            </a:r>
          </a:p>
        </p:txBody>
      </p:sp>
      <p:sp>
        <p:nvSpPr>
          <p:cNvPr id="3" name="標題 1">
            <a:extLst>
              <a:ext uri="{FF2B5EF4-FFF2-40B4-BE49-F238E27FC236}">
                <a16:creationId xmlns:a16="http://schemas.microsoft.com/office/drawing/2014/main" id="{40C1A4E1-D8BF-9291-D08F-704431CF8181}"/>
              </a:ext>
            </a:extLst>
          </p:cNvPr>
          <p:cNvSpPr txBox="1">
            <a:spLocks/>
          </p:cNvSpPr>
          <p:nvPr/>
        </p:nvSpPr>
        <p:spPr>
          <a:xfrm>
            <a:off x="863600" y="4454720"/>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t>拾、其他注意事項</a:t>
            </a:r>
          </a:p>
        </p:txBody>
      </p:sp>
      <p:sp>
        <p:nvSpPr>
          <p:cNvPr id="4" name="內容版面配置區 2">
            <a:extLst>
              <a:ext uri="{FF2B5EF4-FFF2-40B4-BE49-F238E27FC236}">
                <a16:creationId xmlns:a16="http://schemas.microsoft.com/office/drawing/2014/main" id="{EFBC23B2-F27C-63B0-D3AB-A90C0C1D368B}"/>
              </a:ext>
            </a:extLst>
          </p:cNvPr>
          <p:cNvSpPr txBox="1">
            <a:spLocks/>
          </p:cNvSpPr>
          <p:nvPr/>
        </p:nvSpPr>
        <p:spPr>
          <a:xfrm>
            <a:off x="863601" y="5341662"/>
            <a:ext cx="5832474" cy="2788547"/>
          </a:xfrm>
          <a:prstGeom prst="rect">
            <a:avLst/>
          </a:prstGeom>
        </p:spPr>
        <p:txBody>
          <a:bodyPr vert="horz" lIns="91440" tIns="45720" rIns="91440" bIns="45720" rtlCol="0">
            <a:normAutofit lnSpcReduction="10000"/>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28600" indent="-228600" algn="just" defTabSz="914400" eaLnBrk="0" fontAlgn="base" hangingPunct="0">
              <a:lnSpc>
                <a:spcPct val="150000"/>
              </a:lnSpc>
              <a:spcBef>
                <a:spcPct val="0"/>
              </a:spcBef>
              <a:spcAft>
                <a:spcPct val="0"/>
              </a:spcAft>
              <a:buFont typeface="+mj-lt"/>
              <a:buAutoNum type="arabicPeriod"/>
            </a:pPr>
            <a:r>
              <a:rPr lang="zh-TW" altLang="en-US" sz="1200" dirty="0">
                <a:latin typeface="+mn-ea"/>
                <a:cs typeface="微軟正黑體" panose="020B0604030504040204" pitchFamily="34" charset="-120"/>
              </a:rPr>
              <a:t>展覽期間</a:t>
            </a: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含進出場</a:t>
            </a: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參展單位因債務、個人恩怨或其他私人糾紛，導致他人至其展出單位或展場內外鬧事或進行抗議，因而影響展覽之秩序及形象，而該參展單位如無法有效處理時，主辦單位有權終止其展出，所繳費用概不退還；主辦單位如因此牽連涉訟或受有其他損害，該參展單位須負一切賠償責任。</a:t>
            </a:r>
          </a:p>
          <a:p>
            <a:pPr marL="228600" indent="-228600" algn="just" defTabSz="914400" eaLnBrk="0" fontAlgn="base" hangingPunct="0">
              <a:lnSpc>
                <a:spcPct val="150000"/>
              </a:lnSpc>
              <a:spcBef>
                <a:spcPct val="0"/>
              </a:spcBef>
              <a:spcAft>
                <a:spcPct val="0"/>
              </a:spcAft>
              <a:buFont typeface="+mj-lt"/>
              <a:buAutoNum type="arabicPeriod"/>
            </a:pPr>
            <a:endParaRPr lang="zh-TW" altLang="en-US" sz="1200" dirty="0">
              <a:latin typeface="+mn-ea"/>
              <a:cs typeface="微軟正黑體" panose="020B0604030504040204" pitchFamily="34" charset="-120"/>
            </a:endParaRPr>
          </a:p>
          <a:p>
            <a:pPr marL="228600" indent="-228600" algn="just" defTabSz="914400" eaLnBrk="0" fontAlgn="base" hangingPunct="0">
              <a:lnSpc>
                <a:spcPct val="150000"/>
              </a:lnSpc>
              <a:spcBef>
                <a:spcPct val="0"/>
              </a:spcBef>
              <a:spcAft>
                <a:spcPct val="0"/>
              </a:spcAft>
              <a:buFont typeface="+mj-lt"/>
              <a:buAutoNum type="arabicPeriod"/>
            </a:pPr>
            <a:r>
              <a:rPr lang="zh-TW" altLang="en-US" sz="1200" dirty="0">
                <a:latin typeface="+mn-ea"/>
                <a:cs typeface="微軟正黑體" panose="020B0604030504040204" pitchFamily="34" charset="-120"/>
              </a:rPr>
              <a:t>為維護展覽期間之秩序安全，請參展單位</a:t>
            </a:r>
            <a:r>
              <a:rPr lang="zh-TW" altLang="en-US" sz="1200" b="1" dirty="0">
                <a:latin typeface="+mn-ea"/>
                <a:cs typeface="微軟正黑體" panose="020B0604030504040204" pitchFamily="34" charset="-120"/>
              </a:rPr>
              <a:t>於</a:t>
            </a:r>
            <a:r>
              <a:rPr lang="en-US" altLang="zh-TW" sz="1200" b="1" dirty="0">
                <a:latin typeface="+mn-ea"/>
                <a:cs typeface="微軟正黑體" panose="020B0604030504040204" pitchFamily="34" charset="-120"/>
              </a:rPr>
              <a:t>5</a:t>
            </a:r>
            <a:r>
              <a:rPr lang="zh-TW" altLang="en-US" sz="1200" b="1" dirty="0">
                <a:latin typeface="+mn-ea"/>
                <a:cs typeface="微軟正黑體" panose="020B0604030504040204" pitchFamily="34" charset="-120"/>
              </a:rPr>
              <a:t>月</a:t>
            </a:r>
            <a:r>
              <a:rPr lang="en-US" altLang="zh-TW" sz="1200" b="1" dirty="0">
                <a:latin typeface="+mn-ea"/>
                <a:cs typeface="微軟正黑體" panose="020B0604030504040204" pitchFamily="34" charset="-120"/>
              </a:rPr>
              <a:t>8</a:t>
            </a:r>
            <a:r>
              <a:rPr lang="zh-TW" altLang="en-US" sz="1200" b="1" dirty="0">
                <a:latin typeface="+mn-ea"/>
                <a:cs typeface="微軟正黑體" panose="020B0604030504040204" pitchFamily="34" charset="-120"/>
              </a:rPr>
              <a:t>日（四）</a:t>
            </a:r>
            <a:r>
              <a:rPr lang="en-US" altLang="zh-TW" sz="1200" b="1" dirty="0">
                <a:latin typeface="+mn-ea"/>
                <a:cs typeface="微軟正黑體" panose="020B0604030504040204" pitchFamily="34" charset="-120"/>
              </a:rPr>
              <a:t>17:00</a:t>
            </a:r>
            <a:r>
              <a:rPr lang="zh-TW" altLang="en-US" sz="1200" b="1" dirty="0">
                <a:latin typeface="+mn-ea"/>
                <a:cs typeface="微軟正黑體" panose="020B0604030504040204" pitchFamily="34" charset="-120"/>
              </a:rPr>
              <a:t>前繳交</a:t>
            </a:r>
            <a:r>
              <a:rPr lang="zh-TW" altLang="en-US" sz="1200" b="1" dirty="0">
                <a:highlight>
                  <a:srgbClr val="C0C0C0"/>
                </a:highlight>
                <a:latin typeface="+mn-ea"/>
                <a:cs typeface="微軟正黑體" panose="020B0604030504040204" pitchFamily="34" charset="-120"/>
              </a:rPr>
              <a:t>附件</a:t>
            </a:r>
            <a:r>
              <a:rPr lang="en-US" altLang="zh-TW" sz="1200" b="1" dirty="0">
                <a:highlight>
                  <a:srgbClr val="C0C0C0"/>
                </a:highlight>
                <a:latin typeface="+mn-ea"/>
                <a:cs typeface="微軟正黑體" panose="020B0604030504040204" pitchFamily="34" charset="-120"/>
              </a:rPr>
              <a:t>3</a:t>
            </a:r>
            <a:r>
              <a:rPr lang="zh-TW" altLang="en-US" sz="1200" b="1" dirty="0">
                <a:latin typeface="+mn-ea"/>
                <a:cs typeface="微軟正黑體" panose="020B0604030504040204" pitchFamily="34" charset="-120"/>
              </a:rPr>
              <a:t>展場負責人調查表</a:t>
            </a:r>
            <a:r>
              <a:rPr lang="zh-TW" altLang="en-US" sz="1200" dirty="0">
                <a:latin typeface="+mn-ea"/>
                <a:cs typeface="微軟正黑體" panose="020B0604030504040204" pitchFamily="34" charset="-120"/>
              </a:rPr>
              <a:t>，以便即時聯繫參展單位進行改善。若主辦單位發現違規且無法與當日展場負責人聯繫， 將逕予紀錄並扣除保證金。</a:t>
            </a:r>
          </a:p>
          <a:p>
            <a:pPr marL="228600" indent="-228600" algn="just" defTabSz="914400" eaLnBrk="0" fontAlgn="base" hangingPunct="0">
              <a:lnSpc>
                <a:spcPct val="150000"/>
              </a:lnSpc>
              <a:spcBef>
                <a:spcPct val="0"/>
              </a:spcBef>
              <a:spcAft>
                <a:spcPct val="0"/>
              </a:spcAft>
              <a:buFont typeface="+mj-lt"/>
              <a:buAutoNum type="arabicPeriod"/>
            </a:pPr>
            <a:endParaRPr lang="zh-TW" altLang="en-US" sz="1200" dirty="0">
              <a:latin typeface="+mn-ea"/>
              <a:cs typeface="微軟正黑體" panose="020B0604030504040204" pitchFamily="34" charset="-120"/>
            </a:endParaRPr>
          </a:p>
          <a:p>
            <a:pPr marL="228600" indent="-228600" algn="just" defTabSz="914400" eaLnBrk="0" fontAlgn="base" hangingPunct="0">
              <a:lnSpc>
                <a:spcPct val="150000"/>
              </a:lnSpc>
              <a:spcBef>
                <a:spcPct val="0"/>
              </a:spcBef>
              <a:spcAft>
                <a:spcPct val="0"/>
              </a:spcAft>
              <a:buFont typeface="+mj-lt"/>
              <a:buAutoNum type="arabicPeriod"/>
            </a:pPr>
            <a:r>
              <a:rPr lang="zh-TW" altLang="en-US" sz="1200" dirty="0">
                <a:latin typeface="+mn-ea"/>
                <a:cs typeface="微軟正黑體" panose="020B0604030504040204" pitchFamily="34" charset="-120"/>
              </a:rPr>
              <a:t>本規定如有未盡事宜，主辦單位得隨時修訂之。</a:t>
            </a:r>
          </a:p>
        </p:txBody>
      </p:sp>
    </p:spTree>
    <p:extLst>
      <p:ext uri="{BB962C8B-B14F-4D97-AF65-F5344CB8AC3E}">
        <p14:creationId xmlns:p14="http://schemas.microsoft.com/office/powerpoint/2010/main" val="184071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078B-4262-69A7-DADC-8FD21AA6D31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CCBEC47-5DAE-120E-B28C-63BB7665A2BD}"/>
              </a:ext>
            </a:extLst>
          </p:cNvPr>
          <p:cNvSpPr>
            <a:spLocks noGrp="1"/>
          </p:cNvSpPr>
          <p:nvPr>
            <p:ph type="title"/>
          </p:nvPr>
        </p:nvSpPr>
        <p:spPr>
          <a:xfrm>
            <a:off x="863600" y="498946"/>
            <a:ext cx="6181912" cy="1129856"/>
          </a:xfrm>
        </p:spPr>
        <p:txBody>
          <a:bodyPr>
            <a:normAutofit/>
          </a:bodyPr>
          <a:lstStyle/>
          <a:p>
            <a:r>
              <a:rPr lang="zh-TW" altLang="en-US" sz="2000" b="1" dirty="0"/>
              <a:t>壹拾壹、參展違規處理辦法</a:t>
            </a:r>
          </a:p>
        </p:txBody>
      </p:sp>
      <p:sp>
        <p:nvSpPr>
          <p:cNvPr id="2207" name="投影片編號版面配置區 2206">
            <a:extLst>
              <a:ext uri="{FF2B5EF4-FFF2-40B4-BE49-F238E27FC236}">
                <a16:creationId xmlns:a16="http://schemas.microsoft.com/office/drawing/2014/main" id="{E30328E7-055B-ED7C-301F-7601F203136C}"/>
              </a:ext>
            </a:extLst>
          </p:cNvPr>
          <p:cNvSpPr>
            <a:spLocks noGrp="1"/>
          </p:cNvSpPr>
          <p:nvPr>
            <p:ph type="sldNum" sz="quarter" idx="12"/>
          </p:nvPr>
        </p:nvSpPr>
        <p:spPr/>
        <p:txBody>
          <a:bodyPr/>
          <a:lstStyle/>
          <a:p>
            <a:fld id="{190417D1-679B-4AED-B0B8-307666A9DFF4}" type="slidenum">
              <a:rPr lang="zh-TW" altLang="en-US" smtClean="0"/>
              <a:t>16</a:t>
            </a:fld>
            <a:endParaRPr lang="zh-TW" altLang="en-US"/>
          </a:p>
        </p:txBody>
      </p:sp>
      <p:sp>
        <p:nvSpPr>
          <p:cNvPr id="7" name="內容版面配置區 2">
            <a:extLst>
              <a:ext uri="{FF2B5EF4-FFF2-40B4-BE49-F238E27FC236}">
                <a16:creationId xmlns:a16="http://schemas.microsoft.com/office/drawing/2014/main" id="{D5DC5573-75CF-BC8A-7C99-2F2A0427E72D}"/>
              </a:ext>
            </a:extLst>
          </p:cNvPr>
          <p:cNvSpPr>
            <a:spLocks noGrp="1"/>
          </p:cNvSpPr>
          <p:nvPr>
            <p:ph idx="1"/>
          </p:nvPr>
        </p:nvSpPr>
        <p:spPr>
          <a:xfrm>
            <a:off x="863601" y="1385888"/>
            <a:ext cx="5832474" cy="8644382"/>
          </a:xfrm>
        </p:spPr>
        <p:txBody>
          <a:bodyPr>
            <a:noAutofit/>
          </a:bodyPr>
          <a:lstStyle/>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撤佈展：每項違規扣除保證金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100% </a:t>
            </a:r>
          </a:p>
          <a:p>
            <a:pPr marL="606567" lvl="1" indent="-228600" algn="just" defTabSz="914400" eaLnBrk="0" fontAlgn="base" hangingPunct="0">
              <a:lnSpc>
                <a:spcPct val="150000"/>
              </a:lnSpc>
              <a:spcBef>
                <a:spcPct val="0"/>
              </a:spcBef>
              <a:spcAft>
                <a:spcPct val="0"/>
              </a:spcAft>
              <a:buFont typeface="+mj-lt"/>
              <a:buAutoNum type="alphaLcPeriod"/>
            </a:pP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前未完成退場巡視與填寫退場確認單。</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未依規定時間內，自行提前撤出展品。</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各參展單位佈撤展期間需自行處理清除施工廢料及包裝材料，活動期間應自行處理垃圾，並不得丟棄於園區垃圾桶中。 </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indent="-228600" algn="just" defTabSz="914400" eaLnBrk="0" fontAlgn="base" hangingPunct="0">
              <a:lnSpc>
                <a:spcPct val="150000"/>
              </a:lnSpc>
              <a:spcBef>
                <a:spcPct val="0"/>
              </a:spcBef>
              <a:spcAft>
                <a:spcPct val="0"/>
              </a:spcAft>
              <a:buFont typeface="+mj-lt"/>
              <a:buAutoNum type="arabicPeriod"/>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展場施工：每項違規扣除保證金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100%</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a:t>
            </a:r>
            <a:r>
              <a:rPr lang="zh-TW" altLang="en-US" sz="1200" b="1" dirty="0">
                <a:latin typeface="+mn-ea"/>
                <a:cs typeface="微軟正黑體" panose="020B0604030504040204" pitchFamily="34" charset="-120"/>
              </a:rPr>
              <a:t>若</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賠償金額超過保證金金額，則須補足賠償金額）</a:t>
            </a: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展間內如有配電盤、電箱、消防箱、滅火器、空調設備、緊急出口、一氧化碳及二氧化碳偵測器等展館設備，該處須留空不可封死。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展場內禁止：大規模施作，鋼釘、噴漆、電焊及電鋸、木鋸、切割或噴漆、泡棉、雙面膠、強力膠、釘子等破壞性工具。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原場地牆面及地板嚴禁使用油漆或其他顏料彩繪。使用油漆需於地面鋪設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PVC</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布。並嚴禁在洗手臺清洗工具與傾倒顏料，廢棄顏料請集中於顏料丟棄區。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展區設計製作不得佔用走道，妨礙交通安全。</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施工或搬運時如有損壞本展館設施，應負責修復或賠償。如因施工不慎而導致財物損失或人員傷亡，由參展單位及其廠商或裝潢承包商負責賠償並負法律責任。</a:t>
            </a: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展期秩序與清潔：每項違規扣除保證金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50%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活動期間（含卸佈展</a:t>
            </a:r>
            <a:r>
              <a:rPr lang="zh-TW" altLang="en-US" sz="1200" dirty="0">
                <a:latin typeface="+mn-ea"/>
                <a:cs typeface="微軟正黑體" panose="020B0604030504040204" pitchFamily="34" charset="-120"/>
              </a:rPr>
              <a:t>）</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禁止於展場內從事賭博、飲食、嬉戲、打牌、睡覺、吸煙、飲酒、嚼食檳榔等等，各項經主辦單位認定影響展場秩序與本活動形象之行為。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各參展單位需準時於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09:00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完成開展準備，以</a:t>
            </a:r>
            <a:r>
              <a:rPr lang="zh-TW" altLang="en-US" sz="1200" dirty="0">
                <a:latin typeface="+mn-ea"/>
                <a:cs typeface="微軟正黑體" panose="020B0604030504040204" pitchFamily="34" charset="-120"/>
              </a:rPr>
              <a:t>及</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至少派一人留守至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17:00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結束，且展覽期間需為民眾導覽，關展時需確保民眾離場得以進行展場收拾。</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展覽期間不得製造</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80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分貝以上之噪音，因示範、操作展品而產生煙霧、廢氣、 灰塵、惡臭及刺激性氣體與揮發性有機化學溶劑汙染物等，需自備汙染處理設備，不得影響其他展出單位及現場展出。</a:t>
            </a:r>
            <a:endParaRPr lang="en-US" altLang="zh-TW" sz="1200" dirty="0">
              <a:latin typeface="+mn-ea"/>
              <a:cs typeface="微軟正黑體" panose="020B0604030504040204" pitchFamily="34" charset="-120"/>
            </a:endParaRPr>
          </a:p>
        </p:txBody>
      </p:sp>
    </p:spTree>
    <p:extLst>
      <p:ext uri="{BB962C8B-B14F-4D97-AF65-F5344CB8AC3E}">
        <p14:creationId xmlns:p14="http://schemas.microsoft.com/office/powerpoint/2010/main" val="2074739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3D1E3-666E-613C-CD41-536A34D23B6F}"/>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F8BE1D4A-12BD-D528-7EF8-A4918860D6A3}"/>
              </a:ext>
            </a:extLst>
          </p:cNvPr>
          <p:cNvSpPr>
            <a:spLocks noGrp="1"/>
          </p:cNvSpPr>
          <p:nvPr>
            <p:ph type="sldNum" sz="quarter" idx="12"/>
          </p:nvPr>
        </p:nvSpPr>
        <p:spPr/>
        <p:txBody>
          <a:bodyPr/>
          <a:lstStyle/>
          <a:p>
            <a:fld id="{190417D1-679B-4AED-B0B8-307666A9DFF4}" type="slidenum">
              <a:rPr lang="zh-TW" altLang="en-US" smtClean="0"/>
              <a:t>17</a:t>
            </a:fld>
            <a:endParaRPr lang="zh-TW" altLang="en-US"/>
          </a:p>
        </p:txBody>
      </p:sp>
      <p:sp>
        <p:nvSpPr>
          <p:cNvPr id="7" name="內容版面配置區 2">
            <a:extLst>
              <a:ext uri="{FF2B5EF4-FFF2-40B4-BE49-F238E27FC236}">
                <a16:creationId xmlns:a16="http://schemas.microsoft.com/office/drawing/2014/main" id="{122AF2C3-DA66-4F50-4488-F7D0F2401A5A}"/>
              </a:ext>
            </a:extLst>
          </p:cNvPr>
          <p:cNvSpPr>
            <a:spLocks noGrp="1"/>
          </p:cNvSpPr>
          <p:nvPr>
            <p:ph idx="1"/>
          </p:nvPr>
        </p:nvSpPr>
        <p:spPr>
          <a:xfrm>
            <a:off x="863601" y="1385888"/>
            <a:ext cx="5832474" cy="8644382"/>
          </a:xfrm>
        </p:spPr>
        <p:txBody>
          <a:bodyPr>
            <a:noAutofit/>
          </a:bodyPr>
          <a:lstStyle/>
          <a:p>
            <a:pPr marL="228600" indent="-228600" algn="just" defTabSz="914400" eaLnBrk="0" fontAlgn="base" hangingPunct="0">
              <a:lnSpc>
                <a:spcPct val="150000"/>
              </a:lnSpc>
              <a:spcBef>
                <a:spcPct val="0"/>
              </a:spcBef>
              <a:spcAft>
                <a:spcPct val="0"/>
              </a:spcAft>
              <a:buFont typeface="+mj-lt"/>
              <a:buAutoNum type="arabicPeriod" startAt="4"/>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展場安全：各項違規扣除保證金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100%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開展前一天，</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日（一） </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14:00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統一進行總電力測試，敬請各參展單位務必於攤位內留守至少一名工作人員及一名電力廠商代表，並配合將攤位內所有電器用品店員開啟，以利主辦單位測試及修正電力，倘若測試電力有疑問時，將於現場即時修正。敬請各參展單位務必配合測試工程，若無法配合協助且產生相關電力問題，進而影響整體展覽及其他單位損失者，請參展單位自行負責。 </a:t>
            </a:r>
          </a:p>
          <a:p>
            <a:pPr marL="606567" lvl="1" indent="-228600" algn="just" defTabSz="914400" eaLnBrk="0" fontAlgn="base" hangingPunct="0">
              <a:lnSpc>
                <a:spcPct val="150000"/>
              </a:lnSpc>
              <a:spcBef>
                <a:spcPct val="0"/>
              </a:spcBef>
              <a:spcAft>
                <a:spcPct val="0"/>
              </a:spcAft>
              <a:buFont typeface="+mj-lt"/>
              <a:buAutoNum type="alphaLcPeriod"/>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參展單位因販賣糾紛、債務、個人恩怨或其他私人糾紛，導致他人至其展出單位或展場內外鬧事或進行抗議，因而影響展覽者。</a:t>
            </a:r>
          </a:p>
          <a:p>
            <a:pPr marL="606567" lvl="1" indent="-228600" algn="just" defTabSz="914400" eaLnBrk="0" fontAlgn="base" hangingPunct="0">
              <a:lnSpc>
                <a:spcPct val="150000"/>
              </a:lnSpc>
              <a:spcBef>
                <a:spcPct val="0"/>
              </a:spcBef>
              <a:spcAft>
                <a:spcPct val="0"/>
              </a:spcAft>
              <a:buFont typeface="+mj-lt"/>
              <a:buAutoNum type="alphaLcPeriod"/>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p:txBody>
      </p:sp>
    </p:spTree>
    <p:extLst>
      <p:ext uri="{BB962C8B-B14F-4D97-AF65-F5344CB8AC3E}">
        <p14:creationId xmlns:p14="http://schemas.microsoft.com/office/powerpoint/2010/main" val="158171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EA637-BEE5-86A5-84EB-326017DE2D5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DFE8B1F-3F0A-01F9-1788-09DA16A7F120}"/>
              </a:ext>
            </a:extLst>
          </p:cNvPr>
          <p:cNvSpPr>
            <a:spLocks noGrp="1"/>
          </p:cNvSpPr>
          <p:nvPr>
            <p:ph type="title"/>
          </p:nvPr>
        </p:nvSpPr>
        <p:spPr>
          <a:xfrm>
            <a:off x="777461" y="256032"/>
            <a:ext cx="6181912" cy="1129856"/>
          </a:xfrm>
        </p:spPr>
        <p:txBody>
          <a:bodyPr>
            <a:normAutofit/>
          </a:bodyPr>
          <a:lstStyle/>
          <a:p>
            <a:r>
              <a:rPr lang="zh-TW" altLang="en-US" sz="2000" b="1" dirty="0"/>
              <a:t>附件一、展場企劃書</a:t>
            </a:r>
          </a:p>
        </p:txBody>
      </p:sp>
      <p:sp>
        <p:nvSpPr>
          <p:cNvPr id="2207" name="投影片編號版面配置區 2206">
            <a:extLst>
              <a:ext uri="{FF2B5EF4-FFF2-40B4-BE49-F238E27FC236}">
                <a16:creationId xmlns:a16="http://schemas.microsoft.com/office/drawing/2014/main" id="{EE90BA57-27F5-D27B-9F86-03FB01E422DF}"/>
              </a:ext>
            </a:extLst>
          </p:cNvPr>
          <p:cNvSpPr>
            <a:spLocks noGrp="1"/>
          </p:cNvSpPr>
          <p:nvPr>
            <p:ph type="sldNum" sz="quarter" idx="12"/>
          </p:nvPr>
        </p:nvSpPr>
        <p:spPr/>
        <p:txBody>
          <a:bodyPr/>
          <a:lstStyle/>
          <a:p>
            <a:fld id="{190417D1-679B-4AED-B0B8-307666A9DFF4}" type="slidenum">
              <a:rPr lang="zh-TW" altLang="en-US" smtClean="0"/>
              <a:t>18</a:t>
            </a:fld>
            <a:endParaRPr lang="zh-TW" altLang="en-US"/>
          </a:p>
        </p:txBody>
      </p:sp>
      <p:graphicFrame>
        <p:nvGraphicFramePr>
          <p:cNvPr id="5" name="表格 4">
            <a:extLst>
              <a:ext uri="{FF2B5EF4-FFF2-40B4-BE49-F238E27FC236}">
                <a16:creationId xmlns:a16="http://schemas.microsoft.com/office/drawing/2014/main" id="{270D0E78-FB7A-E5A7-E3FD-77435B747FDF}"/>
              </a:ext>
            </a:extLst>
          </p:cNvPr>
          <p:cNvGraphicFramePr>
            <a:graphicFrameLocks noGrp="1"/>
          </p:cNvGraphicFramePr>
          <p:nvPr>
            <p:extLst>
              <p:ext uri="{D42A27DB-BD31-4B8C-83A1-F6EECF244321}">
                <p14:modId xmlns:p14="http://schemas.microsoft.com/office/powerpoint/2010/main" val="4165601962"/>
              </p:ext>
            </p:extLst>
          </p:nvPr>
        </p:nvGraphicFramePr>
        <p:xfrm>
          <a:off x="863600" y="1385888"/>
          <a:ext cx="5832474" cy="7787640"/>
        </p:xfrm>
        <a:graphic>
          <a:graphicData uri="http://schemas.openxmlformats.org/drawingml/2006/table">
            <a:tbl>
              <a:tblPr firstRow="1" bandRow="1">
                <a:tableStyleId>{5C22544A-7EE6-4342-B048-85BDC9FD1C3A}</a:tableStyleId>
              </a:tblPr>
              <a:tblGrid>
                <a:gridCol w="1508538">
                  <a:extLst>
                    <a:ext uri="{9D8B030D-6E8A-4147-A177-3AD203B41FA5}">
                      <a16:colId xmlns:a16="http://schemas.microsoft.com/office/drawing/2014/main" val="1223227249"/>
                    </a:ext>
                  </a:extLst>
                </a:gridCol>
                <a:gridCol w="824451">
                  <a:extLst>
                    <a:ext uri="{9D8B030D-6E8A-4147-A177-3AD203B41FA5}">
                      <a16:colId xmlns:a16="http://schemas.microsoft.com/office/drawing/2014/main" val="3676687806"/>
                    </a:ext>
                  </a:extLst>
                </a:gridCol>
                <a:gridCol w="1166495">
                  <a:extLst>
                    <a:ext uri="{9D8B030D-6E8A-4147-A177-3AD203B41FA5}">
                      <a16:colId xmlns:a16="http://schemas.microsoft.com/office/drawing/2014/main" val="3521552542"/>
                    </a:ext>
                  </a:extLst>
                </a:gridCol>
                <a:gridCol w="1166495">
                  <a:extLst>
                    <a:ext uri="{9D8B030D-6E8A-4147-A177-3AD203B41FA5}">
                      <a16:colId xmlns:a16="http://schemas.microsoft.com/office/drawing/2014/main" val="1768292092"/>
                    </a:ext>
                  </a:extLst>
                </a:gridCol>
                <a:gridCol w="1166495">
                  <a:extLst>
                    <a:ext uri="{9D8B030D-6E8A-4147-A177-3AD203B41FA5}">
                      <a16:colId xmlns:a16="http://schemas.microsoft.com/office/drawing/2014/main" val="607809875"/>
                    </a:ext>
                  </a:extLst>
                </a:gridCol>
              </a:tblGrid>
              <a:tr h="370840">
                <a:tc>
                  <a:txBody>
                    <a:bodyPr/>
                    <a:lstStyle/>
                    <a:p>
                      <a:pPr algn="ctr">
                        <a:lnSpc>
                          <a:spcPct val="150000"/>
                        </a:lnSpc>
                      </a:pPr>
                      <a:r>
                        <a:rPr lang="zh-TW" altLang="en-US" sz="1200" b="1" dirty="0">
                          <a:solidFill>
                            <a:schemeClr val="bg1"/>
                          </a:solidFill>
                          <a:latin typeface="+mn-ea"/>
                          <a:ea typeface="+mn-ea"/>
                        </a:rPr>
                        <a:t>參展單位</a:t>
                      </a:r>
                      <a:endParaRPr lang="en-US" altLang="zh-TW" sz="1200" b="1" dirty="0">
                        <a:solidFill>
                          <a:schemeClr val="bg1"/>
                        </a:solidFill>
                        <a:latin typeface="+mn-ea"/>
                        <a:ea typeface="+mn-ea"/>
                      </a:endParaRPr>
                    </a:p>
                    <a:p>
                      <a:pPr algn="ctr">
                        <a:lnSpc>
                          <a:spcPct val="150000"/>
                        </a:lnSpc>
                      </a:pPr>
                      <a:r>
                        <a:rPr lang="zh-TW" altLang="en-US" sz="1200" b="1" dirty="0">
                          <a:solidFill>
                            <a:schemeClr val="bg1"/>
                          </a:solidFill>
                          <a:latin typeface="+mn-ea"/>
                          <a:ea typeface="+mn-ea"/>
                        </a:rPr>
                        <a:t> </a:t>
                      </a:r>
                      <a:r>
                        <a:rPr lang="en-US" altLang="zh-TW" sz="1200" b="1" dirty="0">
                          <a:solidFill>
                            <a:schemeClr val="bg1"/>
                          </a:solidFill>
                          <a:latin typeface="+mn-ea"/>
                          <a:ea typeface="+mn-ea"/>
                        </a:rPr>
                        <a:t>(</a:t>
                      </a:r>
                      <a:r>
                        <a:rPr lang="zh-TW" altLang="en-US" sz="1200" b="1" dirty="0">
                          <a:solidFill>
                            <a:schemeClr val="bg1"/>
                          </a:solidFill>
                          <a:latin typeface="+mn-ea"/>
                          <a:ea typeface="+mn-ea"/>
                        </a:rPr>
                        <a:t>請填寫完整學校系所名稱之中英文字</a:t>
                      </a:r>
                      <a:r>
                        <a:rPr lang="en-US" altLang="zh-TW" sz="1200" b="1" dirty="0">
                          <a:solidFill>
                            <a:schemeClr val="bg1"/>
                          </a:solidFill>
                          <a:latin typeface="+mn-ea"/>
                          <a:ea typeface="+mn-ea"/>
                        </a:rPr>
                        <a:t>)</a:t>
                      </a:r>
                      <a:endParaRPr lang="zh-TW" altLang="en-US" sz="1200" b="1" dirty="0">
                        <a:solidFill>
                          <a:schemeClr val="bg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endParaRPr lang="en-US" altLang="zh-TW" sz="1200" dirty="0">
                        <a:latin typeface="+mn-ea"/>
                        <a:ea typeface="+mn-ea"/>
                      </a:endParaRPr>
                    </a:p>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377670"/>
                  </a:ext>
                </a:extLst>
              </a:tr>
              <a:tr h="370840">
                <a:tc>
                  <a:txBody>
                    <a:bodyPr/>
                    <a:lstStyle/>
                    <a:p>
                      <a:pPr algn="ctr">
                        <a:lnSpc>
                          <a:spcPct val="150000"/>
                        </a:lnSpc>
                      </a:pPr>
                      <a:r>
                        <a:rPr lang="zh-TW" altLang="en-US" sz="1200" b="1" dirty="0">
                          <a:solidFill>
                            <a:schemeClr val="bg1"/>
                          </a:solidFill>
                          <a:latin typeface="+mn-ea"/>
                          <a:ea typeface="+mn-ea"/>
                        </a:rPr>
                        <a:t>展覽主題 </a:t>
                      </a:r>
                    </a:p>
                    <a:p>
                      <a:pPr algn="ctr">
                        <a:lnSpc>
                          <a:spcPct val="150000"/>
                        </a:lnSpc>
                      </a:pPr>
                      <a:r>
                        <a:rPr lang="en-US" altLang="zh-TW" sz="1200" b="1" dirty="0">
                          <a:solidFill>
                            <a:schemeClr val="bg1"/>
                          </a:solidFill>
                          <a:latin typeface="+mn-ea"/>
                          <a:ea typeface="+mn-ea"/>
                        </a:rPr>
                        <a:t>(</a:t>
                      </a:r>
                      <a:r>
                        <a:rPr lang="zh-TW" altLang="en-US" sz="1200" b="1" dirty="0">
                          <a:solidFill>
                            <a:schemeClr val="bg1"/>
                          </a:solidFill>
                          <a:latin typeface="+mn-ea"/>
                          <a:ea typeface="+mn-ea"/>
                        </a:rPr>
                        <a:t>請提供中英文字</a:t>
                      </a:r>
                      <a:r>
                        <a:rPr lang="en-US" altLang="zh-TW" sz="1200" b="1" dirty="0">
                          <a:solidFill>
                            <a:schemeClr val="bg1"/>
                          </a:solidFill>
                          <a:latin typeface="+mn-ea"/>
                          <a:ea typeface="+mn-ea"/>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endParaRPr lang="en-US" altLang="zh-TW" sz="1200" dirty="0">
                        <a:latin typeface="+mn-ea"/>
                        <a:ea typeface="+mn-ea"/>
                      </a:endParaRPr>
                    </a:p>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4730297"/>
                  </a:ext>
                </a:extLst>
              </a:tr>
              <a:tr h="370840">
                <a:tc rowSpan="2">
                  <a:txBody>
                    <a:bodyPr/>
                    <a:lstStyle/>
                    <a:p>
                      <a:pPr algn="ctr">
                        <a:lnSpc>
                          <a:spcPct val="150000"/>
                        </a:lnSpc>
                      </a:pPr>
                      <a:r>
                        <a:rPr lang="zh-TW" altLang="en-US" sz="1200" b="1" dirty="0">
                          <a:solidFill>
                            <a:schemeClr val="bg1"/>
                          </a:solidFill>
                          <a:latin typeface="+mn-ea"/>
                          <a:ea typeface="+mn-ea"/>
                        </a:rPr>
                        <a:t>展覽特色</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r>
                        <a:rPr lang="zh-TW" altLang="en-US" sz="1200" dirty="0">
                          <a:solidFill>
                            <a:schemeClr val="tx1"/>
                          </a:solidFill>
                          <a:latin typeface="+mn-ea"/>
                          <a:ea typeface="+mn-ea"/>
                        </a:rPr>
                        <a:t>中文為</a:t>
                      </a:r>
                      <a:r>
                        <a:rPr lang="en-US" altLang="zh-TW" sz="1200" dirty="0">
                          <a:solidFill>
                            <a:schemeClr val="tx1"/>
                          </a:solidFill>
                          <a:latin typeface="+mn-lt"/>
                          <a:ea typeface="+mn-ea"/>
                        </a:rPr>
                        <a:t>100</a:t>
                      </a:r>
                      <a:r>
                        <a:rPr lang="zh-TW" altLang="en-US" sz="1200" dirty="0">
                          <a:solidFill>
                            <a:schemeClr val="tx1"/>
                          </a:solidFill>
                          <a:latin typeface="+mn-ea"/>
                          <a:ea typeface="+mn-ea"/>
                        </a:rPr>
                        <a:t>字內，含標點符號及空白格。</a:t>
                      </a:r>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7703570"/>
                  </a:ext>
                </a:extLst>
              </a:tr>
              <a:tr h="370840">
                <a:tc v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4">
                  <a:txBody>
                    <a:bodyPr/>
                    <a:lstStyle/>
                    <a:p>
                      <a:r>
                        <a:rPr lang="zh-TW" altLang="en-US" sz="1200" dirty="0">
                          <a:solidFill>
                            <a:schemeClr val="tx1"/>
                          </a:solidFill>
                          <a:latin typeface="+mn-ea"/>
                          <a:ea typeface="+mn-ea"/>
                        </a:rPr>
                        <a:t>英文為</a:t>
                      </a:r>
                      <a:r>
                        <a:rPr lang="en-US" altLang="zh-TW" sz="1200" dirty="0">
                          <a:solidFill>
                            <a:schemeClr val="tx1"/>
                          </a:solidFill>
                          <a:latin typeface="+mn-lt"/>
                          <a:ea typeface="+mn-ea"/>
                        </a:rPr>
                        <a:t>300</a:t>
                      </a:r>
                      <a:r>
                        <a:rPr lang="zh-TW" altLang="en-US" sz="1200" dirty="0">
                          <a:solidFill>
                            <a:schemeClr val="tx1"/>
                          </a:solidFill>
                          <a:latin typeface="+mn-ea"/>
                          <a:ea typeface="+mn-ea"/>
                        </a:rPr>
                        <a:t>字內，每一字母代表一個字元，且包含符號及空白鍵。</a:t>
                      </a:r>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071659"/>
                  </a:ext>
                </a:extLst>
              </a:tr>
              <a:tr h="370840">
                <a:tc>
                  <a:txBody>
                    <a:bodyPr/>
                    <a:lstStyle/>
                    <a:p>
                      <a:pPr algn="ctr">
                        <a:lnSpc>
                          <a:spcPct val="150000"/>
                        </a:lnSpc>
                      </a:pPr>
                      <a:r>
                        <a:rPr lang="zh-TW" altLang="en-US" sz="1200" b="1" dirty="0">
                          <a:solidFill>
                            <a:schemeClr val="bg1"/>
                          </a:solidFill>
                          <a:latin typeface="+mn-ea"/>
                          <a:ea typeface="+mn-ea"/>
                        </a:rPr>
                        <a:t>主視覺圖檔</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r>
                        <a:rPr lang="zh-TW" altLang="en-US" sz="1200" dirty="0">
                          <a:solidFill>
                            <a:schemeClr val="tx1"/>
                          </a:solidFill>
                          <a:latin typeface="+mn-ea"/>
                          <a:ea typeface="+mn-ea"/>
                        </a:rPr>
                        <a:t>請提供主視覺圖檔（</a:t>
                      </a:r>
                      <a:r>
                        <a:rPr lang="en-US" altLang="zh-TW" sz="1200" dirty="0">
                          <a:solidFill>
                            <a:schemeClr val="tx1"/>
                          </a:solidFill>
                          <a:latin typeface="+mn-lt"/>
                          <a:ea typeface="+mn-ea"/>
                        </a:rPr>
                        <a:t>PDF</a:t>
                      </a:r>
                      <a:r>
                        <a:rPr lang="zh-TW" altLang="en-US" sz="1200" dirty="0">
                          <a:solidFill>
                            <a:schemeClr val="tx1"/>
                          </a:solidFill>
                          <a:latin typeface="+mn-ea"/>
                          <a:ea typeface="+mn-ea"/>
                        </a:rPr>
                        <a:t>及</a:t>
                      </a:r>
                      <a:r>
                        <a:rPr lang="en-US" altLang="zh-TW" sz="1200" dirty="0">
                          <a:solidFill>
                            <a:schemeClr val="tx1"/>
                          </a:solidFill>
                          <a:latin typeface="+mn-lt"/>
                          <a:ea typeface="+mn-ea"/>
                        </a:rPr>
                        <a:t>JPG</a:t>
                      </a:r>
                      <a:r>
                        <a:rPr lang="zh-TW" altLang="en-US" sz="1200" dirty="0">
                          <a:solidFill>
                            <a:schemeClr val="tx1"/>
                          </a:solidFill>
                          <a:latin typeface="+mn-ea"/>
                          <a:ea typeface="+mn-ea"/>
                        </a:rPr>
                        <a:t>檔）之雲端連結。</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656658"/>
                  </a:ext>
                </a:extLst>
              </a:tr>
              <a:tr h="370840">
                <a:tc gridSpan="5">
                  <a:txBody>
                    <a:bodyPr/>
                    <a:lstStyle/>
                    <a:p>
                      <a:pPr>
                        <a:lnSpc>
                          <a:spcPct val="150000"/>
                        </a:lnSpc>
                      </a:pPr>
                      <a:r>
                        <a:rPr lang="en-US" altLang="zh-TW" sz="1200" b="1" dirty="0">
                          <a:solidFill>
                            <a:schemeClr val="tx1"/>
                          </a:solidFill>
                          <a:latin typeface="+mn-ea"/>
                          <a:ea typeface="+mn-ea"/>
                        </a:rPr>
                        <a:t>※</a:t>
                      </a:r>
                      <a:r>
                        <a:rPr lang="zh-TW" altLang="en-US" sz="1200" b="1" dirty="0">
                          <a:solidFill>
                            <a:schemeClr val="tx1"/>
                          </a:solidFill>
                          <a:latin typeface="+mn-ea"/>
                          <a:ea typeface="+mn-ea"/>
                        </a:rPr>
                        <a:t>以上內容將在「</a:t>
                      </a:r>
                      <a:r>
                        <a:rPr lang="en-US" altLang="zh-TW" sz="1200" b="1" dirty="0">
                          <a:solidFill>
                            <a:schemeClr val="tx1"/>
                          </a:solidFill>
                          <a:latin typeface="+mn-ea"/>
                          <a:ea typeface="+mn-ea"/>
                        </a:rPr>
                        <a:t>A+</a:t>
                      </a:r>
                      <a:r>
                        <a:rPr lang="zh-TW" altLang="en-US" sz="1200" b="1" dirty="0">
                          <a:solidFill>
                            <a:schemeClr val="tx1"/>
                          </a:solidFill>
                          <a:latin typeface="+mn-ea"/>
                          <a:ea typeface="+mn-ea"/>
                        </a:rPr>
                        <a:t>文化資產創意獎」社群帳號、官方網站及其他活動文宣等，作為活動宣傳使用。</a:t>
                      </a:r>
                      <a:r>
                        <a:rPr lang="en-US" altLang="zh-TW" sz="1200" b="1" dirty="0">
                          <a:solidFill>
                            <a:schemeClr val="tx1"/>
                          </a:solidFill>
                          <a:latin typeface="+mn-ea"/>
                          <a:ea typeface="+mn-ea"/>
                        </a:rPr>
                        <a:t>※</a:t>
                      </a:r>
                      <a:endParaRPr lang="zh-TW" altLang="en-US" sz="1200" b="1"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1452375"/>
                  </a:ext>
                </a:extLst>
              </a:tr>
              <a:tr h="370840">
                <a:tc rowSpan="3">
                  <a:txBody>
                    <a:bodyPr/>
                    <a:lstStyle/>
                    <a:p>
                      <a:pPr algn="ctr"/>
                      <a:r>
                        <a:rPr lang="zh-TW" altLang="en-US" sz="1200" b="1" dirty="0">
                          <a:solidFill>
                            <a:schemeClr val="bg1"/>
                          </a:solidFill>
                          <a:latin typeface="+mn-ea"/>
                          <a:ea typeface="+mn-ea"/>
                        </a:rPr>
                        <a:t>參展平面尺寸圖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r>
                        <a:rPr lang="zh-TW" altLang="en-US" sz="1200" dirty="0">
                          <a:solidFill>
                            <a:schemeClr val="tx1"/>
                          </a:solidFill>
                          <a:latin typeface="+mn-ea"/>
                          <a:ea typeface="+mn-ea"/>
                        </a:rPr>
                        <a:t>請依照參展校系坪數為單位，於坪數內規劃與設計展場，繳交參 展平面尺寸圖並請以公分標註。</a:t>
                      </a:r>
                      <a:r>
                        <a:rPr lang="en-US" altLang="zh-TW" sz="1200" dirty="0">
                          <a:solidFill>
                            <a:schemeClr val="tx1"/>
                          </a:solidFill>
                          <a:latin typeface="+mn-ea"/>
                          <a:ea typeface="+mn-ea"/>
                        </a:rPr>
                        <a:t>(</a:t>
                      </a:r>
                      <a:r>
                        <a:rPr lang="zh-TW" altLang="en-US" sz="1200" dirty="0">
                          <a:solidFill>
                            <a:schemeClr val="tx1"/>
                          </a:solidFill>
                          <a:latin typeface="+mn-ea"/>
                          <a:ea typeface="+mn-ea"/>
                        </a:rPr>
                        <a:t>參考圖一</a:t>
                      </a:r>
                      <a:r>
                        <a:rPr lang="en-US" altLang="zh-TW" sz="1200" dirty="0">
                          <a:solidFill>
                            <a:schemeClr val="tx1"/>
                          </a:solidFill>
                          <a:latin typeface="+mn-ea"/>
                          <a:ea typeface="+mn-ea"/>
                        </a:rPr>
                        <a:t>)</a:t>
                      </a:r>
                    </a:p>
                    <a:p>
                      <a:r>
                        <a:rPr lang="en-US" altLang="zh-TW" sz="1200" b="1" dirty="0">
                          <a:solidFill>
                            <a:srgbClr val="FF0000"/>
                          </a:solidFill>
                          <a:latin typeface="+mn-ea"/>
                          <a:ea typeface="+mn-ea"/>
                        </a:rPr>
                        <a:t>※</a:t>
                      </a:r>
                      <a:r>
                        <a:rPr lang="zh-TW" altLang="en-US" sz="1200" b="1" dirty="0">
                          <a:solidFill>
                            <a:srgbClr val="FF0000"/>
                          </a:solidFill>
                          <a:latin typeface="+mn-ea"/>
                          <a:ea typeface="+mn-ea"/>
                        </a:rPr>
                        <a:t>請於展場配置圖中，註明參賽類別及作品編號，且同一類別作品須接續擺放，以利主辦安排決選評選動線。</a:t>
                      </a:r>
                      <a:r>
                        <a:rPr lang="en-US" altLang="zh-TW" sz="1200" dirty="0">
                          <a:solidFill>
                            <a:srgbClr val="FF0000"/>
                          </a:solidFill>
                          <a:latin typeface="+mn-ea"/>
                          <a:ea typeface="+mn-ea"/>
                        </a:rPr>
                        <a:t/>
                      </a:r>
                      <a:br>
                        <a:rPr lang="en-US" altLang="zh-TW" sz="1200" dirty="0">
                          <a:solidFill>
                            <a:srgbClr val="FF0000"/>
                          </a:solidFill>
                          <a:latin typeface="+mn-ea"/>
                          <a:ea typeface="+mn-ea"/>
                        </a:rPr>
                      </a:br>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en-US" altLang="zh-TW" sz="1200" dirty="0">
                        <a:solidFill>
                          <a:srgbClr val="FF0000"/>
                        </a:solidFill>
                        <a:latin typeface="+mn-ea"/>
                        <a:ea typeface="+mn-ea"/>
                      </a:endParaRPr>
                    </a:p>
                    <a:p>
                      <a:endParaRPr lang="zh-TW" altLang="en-US" sz="1200" dirty="0">
                        <a:solidFill>
                          <a:srgbClr val="FF0000"/>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699"/>
                  </a:ext>
                </a:extLst>
              </a:tr>
              <a:tr h="370840">
                <a:tc vMerge="1">
                  <a:txBody>
                    <a:bodyPr/>
                    <a:lstStyle/>
                    <a:p>
                      <a:endParaRPr lang="zh-TW" altLang="en-US" sz="1200"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b="1" dirty="0">
                          <a:solidFill>
                            <a:schemeClr val="bg1"/>
                          </a:solidFill>
                          <a:latin typeface="+mn-ea"/>
                          <a:ea typeface="+mn-ea"/>
                        </a:rPr>
                        <a:t>坪數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zh-TW" altLang="en-US" sz="1200" b="1" dirty="0">
                          <a:solidFill>
                            <a:schemeClr val="bg1"/>
                          </a:solidFill>
                          <a:latin typeface="+mn-ea"/>
                          <a:ea typeface="+mn-ea"/>
                        </a:rPr>
                        <a:t>作品件數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2270063"/>
                  </a:ext>
                </a:extLst>
              </a:tr>
              <a:tr h="370840">
                <a:tc vMerge="1">
                  <a:txBody>
                    <a:bodyPr/>
                    <a:lstStyle/>
                    <a:p>
                      <a:endParaRPr lang="zh-TW" altLang="en-US" sz="1200"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200" b="1" dirty="0">
                          <a:solidFill>
                            <a:schemeClr val="bg1"/>
                          </a:solidFill>
                          <a:latin typeface="+mn-ea"/>
                          <a:ea typeface="+mn-ea"/>
                        </a:rPr>
                        <a:t>展櫃尺寸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zh-TW" altLang="en-US" sz="1200" b="1" dirty="0">
                          <a:solidFill>
                            <a:schemeClr val="bg1"/>
                          </a:solidFill>
                          <a:latin typeface="+mn-ea"/>
                          <a:ea typeface="+mn-ea"/>
                        </a:rPr>
                        <a:t>展櫃數量</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270244"/>
                  </a:ext>
                </a:extLst>
              </a:tr>
            </a:tbl>
          </a:graphicData>
        </a:graphic>
      </p:graphicFrame>
      <p:grpSp>
        <p:nvGrpSpPr>
          <p:cNvPr id="9" name="群組 8">
            <a:extLst>
              <a:ext uri="{FF2B5EF4-FFF2-40B4-BE49-F238E27FC236}">
                <a16:creationId xmlns:a16="http://schemas.microsoft.com/office/drawing/2014/main" id="{F7CA5A44-34D1-823A-5555-0AEBFFB5C727}"/>
              </a:ext>
            </a:extLst>
          </p:cNvPr>
          <p:cNvGrpSpPr/>
          <p:nvPr/>
        </p:nvGrpSpPr>
        <p:grpSpPr>
          <a:xfrm>
            <a:off x="2487131" y="6146718"/>
            <a:ext cx="3857625" cy="2107565"/>
            <a:chOff x="2440748" y="5205814"/>
            <a:chExt cx="3857625" cy="2107565"/>
          </a:xfrm>
        </p:grpSpPr>
        <p:pic>
          <p:nvPicPr>
            <p:cNvPr id="6" name="圖片 5">
              <a:extLst>
                <a:ext uri="{FF2B5EF4-FFF2-40B4-BE49-F238E27FC236}">
                  <a16:creationId xmlns:a16="http://schemas.microsoft.com/office/drawing/2014/main" id="{51C9A02B-DAD2-8CE9-29AF-62B65B3913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0748" y="5205814"/>
              <a:ext cx="3857625" cy="2107565"/>
            </a:xfrm>
            <a:prstGeom prst="rect">
              <a:avLst/>
            </a:prstGeom>
            <a:noFill/>
            <a:ln>
              <a:noFill/>
            </a:ln>
          </p:spPr>
        </p:pic>
        <p:sp>
          <p:nvSpPr>
            <p:cNvPr id="8" name="文字方塊 7">
              <a:extLst>
                <a:ext uri="{FF2B5EF4-FFF2-40B4-BE49-F238E27FC236}">
                  <a16:creationId xmlns:a16="http://schemas.microsoft.com/office/drawing/2014/main" id="{C35FFA75-1C8E-41E4-DC08-FB4E9AB45CD6}"/>
                </a:ext>
              </a:extLst>
            </p:cNvPr>
            <p:cNvSpPr txBox="1"/>
            <p:nvPr/>
          </p:nvSpPr>
          <p:spPr>
            <a:xfrm>
              <a:off x="5600746" y="7097935"/>
              <a:ext cx="697627" cy="215444"/>
            </a:xfrm>
            <a:prstGeom prst="rect">
              <a:avLst/>
            </a:prstGeom>
            <a:noFill/>
          </p:spPr>
          <p:txBody>
            <a:bodyPr wrap="none" rtlCol="0">
              <a:spAutoFit/>
            </a:bodyPr>
            <a:lstStyle/>
            <a:p>
              <a:r>
                <a:rPr lang="zh-TW" altLang="en-US" sz="800" dirty="0"/>
                <a:t>單位：公分</a:t>
              </a:r>
            </a:p>
          </p:txBody>
        </p:sp>
      </p:grpSp>
      <p:sp>
        <p:nvSpPr>
          <p:cNvPr id="10" name="文字方塊 9">
            <a:extLst>
              <a:ext uri="{FF2B5EF4-FFF2-40B4-BE49-F238E27FC236}">
                <a16:creationId xmlns:a16="http://schemas.microsoft.com/office/drawing/2014/main" id="{3F50C848-B900-0FAC-1D92-D617FFC50CC0}"/>
              </a:ext>
            </a:extLst>
          </p:cNvPr>
          <p:cNvSpPr txBox="1"/>
          <p:nvPr/>
        </p:nvSpPr>
        <p:spPr>
          <a:xfrm>
            <a:off x="3589774" y="10069756"/>
            <a:ext cx="697627" cy="246221"/>
          </a:xfrm>
          <a:prstGeom prst="rect">
            <a:avLst/>
          </a:prstGeom>
          <a:noFill/>
        </p:spPr>
        <p:txBody>
          <a:bodyPr wrap="none" rtlCol="0">
            <a:spAutoFit/>
          </a:bodyPr>
          <a:lstStyle/>
          <a:p>
            <a:r>
              <a:rPr lang="zh-TW" altLang="en-US" sz="1000" dirty="0">
                <a:solidFill>
                  <a:schemeClr val="tx1">
                    <a:lumMod val="50000"/>
                    <a:lumOff val="50000"/>
                  </a:schemeClr>
                </a:solidFill>
              </a:rPr>
              <a:t>接續下頁</a:t>
            </a:r>
          </a:p>
        </p:txBody>
      </p:sp>
    </p:spTree>
    <p:extLst>
      <p:ext uri="{BB962C8B-B14F-4D97-AF65-F5344CB8AC3E}">
        <p14:creationId xmlns:p14="http://schemas.microsoft.com/office/powerpoint/2010/main" val="1750277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D666445-0281-5942-21EA-3D399B5135E0}"/>
              </a:ext>
            </a:extLst>
          </p:cNvPr>
          <p:cNvSpPr>
            <a:spLocks noGrp="1"/>
          </p:cNvSpPr>
          <p:nvPr>
            <p:ph type="sldNum" sz="quarter" idx="12"/>
          </p:nvPr>
        </p:nvSpPr>
        <p:spPr/>
        <p:txBody>
          <a:bodyPr/>
          <a:lstStyle/>
          <a:p>
            <a:fld id="{190417D1-679B-4AED-B0B8-307666A9DFF4}" type="slidenum">
              <a:rPr lang="zh-TW" altLang="en-US" smtClean="0"/>
              <a:t>19</a:t>
            </a:fld>
            <a:endParaRPr lang="zh-TW" altLang="en-US"/>
          </a:p>
        </p:txBody>
      </p:sp>
      <p:graphicFrame>
        <p:nvGraphicFramePr>
          <p:cNvPr id="5" name="表格 4">
            <a:extLst>
              <a:ext uri="{FF2B5EF4-FFF2-40B4-BE49-F238E27FC236}">
                <a16:creationId xmlns:a16="http://schemas.microsoft.com/office/drawing/2014/main" id="{C25A69AB-B94C-2A81-9F69-2FB8A1EE206A}"/>
              </a:ext>
            </a:extLst>
          </p:cNvPr>
          <p:cNvGraphicFramePr>
            <a:graphicFrameLocks noGrp="1"/>
          </p:cNvGraphicFramePr>
          <p:nvPr>
            <p:extLst>
              <p:ext uri="{D42A27DB-BD31-4B8C-83A1-F6EECF244321}">
                <p14:modId xmlns:p14="http://schemas.microsoft.com/office/powerpoint/2010/main" val="2359453985"/>
              </p:ext>
            </p:extLst>
          </p:nvPr>
        </p:nvGraphicFramePr>
        <p:xfrm>
          <a:off x="863600" y="1385888"/>
          <a:ext cx="5832475" cy="4297680"/>
        </p:xfrm>
        <a:graphic>
          <a:graphicData uri="http://schemas.openxmlformats.org/drawingml/2006/table">
            <a:tbl>
              <a:tblPr firstRow="1" bandRow="1">
                <a:tableStyleId>{5C22544A-7EE6-4342-B048-85BDC9FD1C3A}</a:tableStyleId>
              </a:tblPr>
              <a:tblGrid>
                <a:gridCol w="1508539">
                  <a:extLst>
                    <a:ext uri="{9D8B030D-6E8A-4147-A177-3AD203B41FA5}">
                      <a16:colId xmlns:a16="http://schemas.microsoft.com/office/drawing/2014/main" val="1223227249"/>
                    </a:ext>
                  </a:extLst>
                </a:gridCol>
                <a:gridCol w="4323936">
                  <a:extLst>
                    <a:ext uri="{9D8B030D-6E8A-4147-A177-3AD203B41FA5}">
                      <a16:colId xmlns:a16="http://schemas.microsoft.com/office/drawing/2014/main" val="3676687806"/>
                    </a:ext>
                  </a:extLst>
                </a:gridCol>
              </a:tblGrid>
              <a:tr h="370840">
                <a:tc>
                  <a:txBody>
                    <a:bodyPr/>
                    <a:lstStyle/>
                    <a:p>
                      <a:pPr algn="ctr"/>
                      <a:r>
                        <a:rPr lang="zh-TW" altLang="en-US" sz="1200" b="1" dirty="0">
                          <a:solidFill>
                            <a:schemeClr val="bg1"/>
                          </a:solidFill>
                          <a:latin typeface="+mn-ea"/>
                          <a:ea typeface="+mn-ea"/>
                        </a:rPr>
                        <a:t>展場意象圖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zh-TW" altLang="en-US" sz="1200" b="0" dirty="0">
                          <a:solidFill>
                            <a:schemeClr val="tx1"/>
                          </a:solidFill>
                          <a:latin typeface="+mn-ea"/>
                          <a:ea typeface="+mn-ea"/>
                        </a:rPr>
                        <a:t>入口意象</a:t>
                      </a:r>
                      <a:r>
                        <a:rPr lang="en-US" altLang="zh-TW" sz="1200" b="0" dirty="0">
                          <a:solidFill>
                            <a:schemeClr val="tx1"/>
                          </a:solidFill>
                          <a:latin typeface="+mn-ea"/>
                          <a:ea typeface="+mn-ea"/>
                        </a:rPr>
                        <a:t>(</a:t>
                      </a:r>
                      <a:r>
                        <a:rPr lang="zh-TW" altLang="en-US" sz="1200" b="0" dirty="0">
                          <a:solidFill>
                            <a:schemeClr val="tx1"/>
                          </a:solidFill>
                          <a:latin typeface="+mn-ea"/>
                          <a:ea typeface="+mn-ea"/>
                        </a:rPr>
                        <a:t>參考圖二</a:t>
                      </a:r>
                      <a:r>
                        <a:rPr lang="en-US" altLang="zh-TW" sz="1200" b="0" dirty="0">
                          <a:solidFill>
                            <a:schemeClr val="tx1"/>
                          </a:solidFill>
                          <a:latin typeface="+mn-ea"/>
                          <a:ea typeface="+mn-ea"/>
                        </a:rPr>
                        <a:t>)</a:t>
                      </a: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r>
                        <a:rPr lang="en-US" altLang="zh-TW" sz="1200" b="0" dirty="0">
                          <a:solidFill>
                            <a:schemeClr val="tx1"/>
                          </a:solidFill>
                          <a:latin typeface="+mn-ea"/>
                          <a:ea typeface="+mn-ea"/>
                        </a:rPr>
                        <a:t>45</a:t>
                      </a:r>
                      <a:r>
                        <a:rPr lang="zh-TW" altLang="en-US" sz="1200" b="0" dirty="0">
                          <a:solidFill>
                            <a:schemeClr val="tx1"/>
                          </a:solidFill>
                          <a:latin typeface="+mn-ea"/>
                          <a:ea typeface="+mn-ea"/>
                        </a:rPr>
                        <a:t>度俯視角</a:t>
                      </a:r>
                      <a:r>
                        <a:rPr lang="en-US" altLang="zh-TW" sz="1200" b="0" dirty="0">
                          <a:solidFill>
                            <a:schemeClr val="tx1"/>
                          </a:solidFill>
                          <a:latin typeface="+mn-ea"/>
                          <a:ea typeface="+mn-ea"/>
                        </a:rPr>
                        <a:t>(</a:t>
                      </a:r>
                      <a:r>
                        <a:rPr lang="zh-TW" altLang="en-US" sz="1200" b="0" dirty="0">
                          <a:solidFill>
                            <a:schemeClr val="tx1"/>
                          </a:solidFill>
                          <a:latin typeface="+mn-ea"/>
                          <a:ea typeface="+mn-ea"/>
                        </a:rPr>
                        <a:t>參考圖三</a:t>
                      </a:r>
                      <a:r>
                        <a:rPr lang="en-US" altLang="zh-TW" sz="1200" b="0" dirty="0">
                          <a:solidFill>
                            <a:schemeClr val="tx1"/>
                          </a:solidFill>
                          <a:latin typeface="+mn-ea"/>
                          <a:ea typeface="+mn-ea"/>
                        </a:rPr>
                        <a:t>)</a:t>
                      </a: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p>
                      <a:endParaRPr lang="en-US" altLang="zh-TW" sz="1200" b="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699"/>
                  </a:ext>
                </a:extLst>
              </a:tr>
            </a:tbl>
          </a:graphicData>
        </a:graphic>
      </p:graphicFrame>
      <p:pic>
        <p:nvPicPr>
          <p:cNvPr id="6" name="圖片 5">
            <a:extLst>
              <a:ext uri="{FF2B5EF4-FFF2-40B4-BE49-F238E27FC236}">
                <a16:creationId xmlns:a16="http://schemas.microsoft.com/office/drawing/2014/main" id="{A48B4F6A-9FF9-8DDF-06B8-26F68C0FFE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3505" y="1710766"/>
            <a:ext cx="4212056" cy="1761304"/>
          </a:xfrm>
          <a:prstGeom prst="rect">
            <a:avLst/>
          </a:prstGeom>
          <a:noFill/>
          <a:ln>
            <a:noFill/>
          </a:ln>
        </p:spPr>
      </p:pic>
      <p:pic>
        <p:nvPicPr>
          <p:cNvPr id="7" name="image5.jpeg">
            <a:extLst>
              <a:ext uri="{FF2B5EF4-FFF2-40B4-BE49-F238E27FC236}">
                <a16:creationId xmlns:a16="http://schemas.microsoft.com/office/drawing/2014/main" id="{DEA9C70D-53BB-E843-7B6B-39BBCF34A5E7}"/>
              </a:ext>
            </a:extLst>
          </p:cNvPr>
          <p:cNvPicPr>
            <a:picLocks noChangeAspect="1"/>
          </p:cNvPicPr>
          <p:nvPr/>
        </p:nvPicPr>
        <p:blipFill>
          <a:blip r:embed="rId3" cstate="print"/>
          <a:stretch>
            <a:fillRect/>
          </a:stretch>
        </p:blipFill>
        <p:spPr>
          <a:xfrm>
            <a:off x="2423505" y="3940886"/>
            <a:ext cx="4212056" cy="1565005"/>
          </a:xfrm>
          <a:prstGeom prst="rect">
            <a:avLst/>
          </a:prstGeom>
        </p:spPr>
      </p:pic>
      <p:sp>
        <p:nvSpPr>
          <p:cNvPr id="8" name="文字方塊 7">
            <a:extLst>
              <a:ext uri="{FF2B5EF4-FFF2-40B4-BE49-F238E27FC236}">
                <a16:creationId xmlns:a16="http://schemas.microsoft.com/office/drawing/2014/main" id="{6084019A-3203-B9AE-4C8C-E43DF4FC3E82}"/>
              </a:ext>
            </a:extLst>
          </p:cNvPr>
          <p:cNvSpPr txBox="1"/>
          <p:nvPr/>
        </p:nvSpPr>
        <p:spPr>
          <a:xfrm>
            <a:off x="863600" y="9603523"/>
            <a:ext cx="4137671" cy="612412"/>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p>
          <a:p>
            <a:pPr>
              <a:lnSpc>
                <a:spcPct val="150000"/>
              </a:lnSpc>
            </a:pPr>
            <a:r>
              <a:rPr lang="en-US" altLang="zh-TW" sz="1200" dirty="0">
                <a:latin typeface="+mn-ea"/>
              </a:rPr>
              <a:t>※</a:t>
            </a:r>
            <a:r>
              <a:rPr lang="zh-TW" altLang="en-US" sz="1200" dirty="0">
                <a:latin typeface="+mn-ea"/>
              </a:rPr>
              <a:t>企劃書內所需繳交之各式圖檔，請以雲端連結另外提供</a:t>
            </a:r>
            <a:r>
              <a:rPr lang="en-US" altLang="zh-TW" sz="1200" dirty="0">
                <a:latin typeface="+mn-ea"/>
              </a:rPr>
              <a:t>※</a:t>
            </a:r>
          </a:p>
        </p:txBody>
      </p:sp>
    </p:spTree>
    <p:extLst>
      <p:ext uri="{BB962C8B-B14F-4D97-AF65-F5344CB8AC3E}">
        <p14:creationId xmlns:p14="http://schemas.microsoft.com/office/powerpoint/2010/main" val="166167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BB8C29-CAAD-2748-1438-F20FD012AE60}"/>
              </a:ext>
            </a:extLst>
          </p:cNvPr>
          <p:cNvSpPr>
            <a:spLocks noGrp="1"/>
          </p:cNvSpPr>
          <p:nvPr>
            <p:ph type="title"/>
          </p:nvPr>
        </p:nvSpPr>
        <p:spPr>
          <a:xfrm>
            <a:off x="858035" y="559766"/>
            <a:ext cx="6181912" cy="1129856"/>
          </a:xfrm>
        </p:spPr>
        <p:txBody>
          <a:bodyPr>
            <a:normAutofit/>
          </a:bodyPr>
          <a:lstStyle/>
          <a:p>
            <a:r>
              <a:rPr lang="zh-TW" altLang="en-US" sz="2800" b="1" dirty="0"/>
              <a:t>目  錄</a:t>
            </a:r>
          </a:p>
        </p:txBody>
      </p:sp>
      <p:sp>
        <p:nvSpPr>
          <p:cNvPr id="3" name="內容版面配置區 2">
            <a:extLst>
              <a:ext uri="{FF2B5EF4-FFF2-40B4-BE49-F238E27FC236}">
                <a16:creationId xmlns:a16="http://schemas.microsoft.com/office/drawing/2014/main" id="{3A4DDC43-3714-6CBD-C0D8-605131221BD3}"/>
              </a:ext>
            </a:extLst>
          </p:cNvPr>
          <p:cNvSpPr>
            <a:spLocks noGrp="1"/>
          </p:cNvSpPr>
          <p:nvPr>
            <p:ph idx="1"/>
          </p:nvPr>
        </p:nvSpPr>
        <p:spPr>
          <a:xfrm>
            <a:off x="863600" y="1689622"/>
            <a:ext cx="5843601" cy="7361613"/>
          </a:xfrm>
        </p:spPr>
        <p:txBody>
          <a:bodyPr>
            <a:normAutofit/>
          </a:bodyPr>
          <a:lstStyle/>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壹、</a:t>
            </a:r>
            <a:r>
              <a:rPr kumimoji="0" lang="zh-TW" altLang="zh-TW" sz="1400" b="1" i="0" u="none" strike="noStrike" cap="none" normalizeH="0" baseline="0" dirty="0">
                <a:ln>
                  <a:noFill/>
                </a:ln>
                <a:solidFill>
                  <a:schemeClr val="tx1"/>
                </a:solidFill>
                <a:effectLst/>
                <a:cs typeface="微軟正黑體" panose="020B0604030504040204" pitchFamily="34" charset="-120"/>
              </a:rPr>
              <a:t>整體時程規</a:t>
            </a:r>
            <a:r>
              <a:rPr kumimoji="0" lang="zh-TW" altLang="en-US" sz="1400" b="1" i="0" u="none" strike="noStrike" cap="none" normalizeH="0" baseline="0" dirty="0">
                <a:ln>
                  <a:noFill/>
                </a:ln>
                <a:solidFill>
                  <a:schemeClr val="tx1"/>
                </a:solidFill>
                <a:effectLst/>
                <a:cs typeface="微軟正黑體" panose="020B0604030504040204" pitchFamily="34" charset="-120"/>
              </a:rPr>
              <a:t>劃．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03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貳、展前作業核對表．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04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參、空間規劃． ．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05</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肆</a:t>
            </a:r>
            <a:r>
              <a:rPr kumimoji="0" lang="zh-TW" altLang="en-US" sz="1400" b="1" i="0" u="none" strike="noStrike" cap="none" normalizeH="0" baseline="0" dirty="0">
                <a:ln>
                  <a:noFill/>
                </a:ln>
                <a:solidFill>
                  <a:schemeClr val="tx1"/>
                </a:solidFill>
                <a:effectLst/>
                <a:cs typeface="微軟正黑體" panose="020B0604030504040204" pitchFamily="34" charset="-120"/>
              </a:rPr>
              <a:t>、佈置期間配合事項． ． ． ． ． ． ． ． ． ． ． ． ．． ． ．．</a:t>
            </a:r>
            <a:r>
              <a:rPr lang="en-US" altLang="zh-TW" sz="1400" b="1" dirty="0">
                <a:cs typeface="微軟正黑體" panose="020B0604030504040204" pitchFamily="34" charset="-120"/>
              </a:rPr>
              <a:t>0</a:t>
            </a:r>
            <a:r>
              <a:rPr kumimoji="0" lang="en-US" altLang="zh-TW" sz="1400" b="1" i="0" u="none" strike="noStrike" cap="none" normalizeH="0" baseline="0" dirty="0">
                <a:ln>
                  <a:noFill/>
                </a:ln>
                <a:solidFill>
                  <a:schemeClr val="tx1"/>
                </a:solidFill>
                <a:effectLst/>
                <a:cs typeface="微軟正黑體" panose="020B0604030504040204" pitchFamily="34" charset="-120"/>
              </a:rPr>
              <a:t>9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伍</a:t>
            </a:r>
            <a:r>
              <a:rPr kumimoji="0" lang="zh-TW" altLang="en-US" sz="1400" b="1" i="0" u="none" strike="noStrike" cap="none" normalizeH="0" baseline="0" dirty="0">
                <a:ln>
                  <a:noFill/>
                </a:ln>
                <a:solidFill>
                  <a:schemeClr val="tx1"/>
                </a:solidFill>
                <a:effectLst/>
                <a:cs typeface="微軟正黑體" panose="020B0604030504040204" pitchFamily="34" charset="-120"/>
              </a:rPr>
              <a:t>、展出期間重點配合事項． ． ． ． ． ． ． ． ． ． ． ． ．． ． </a:t>
            </a:r>
            <a:r>
              <a:rPr lang="en-US" altLang="zh-TW" sz="1400" b="1" dirty="0">
                <a:cs typeface="微軟正黑體" panose="020B0604030504040204" pitchFamily="34" charset="-120"/>
              </a:rPr>
              <a:t>10</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陸</a:t>
            </a:r>
            <a:r>
              <a:rPr kumimoji="0" lang="zh-TW" altLang="en-US" sz="1400" b="1" i="0" u="none" strike="noStrike" cap="none" normalizeH="0" baseline="0" dirty="0">
                <a:ln>
                  <a:noFill/>
                </a:ln>
                <a:solidFill>
                  <a:schemeClr val="tx1"/>
                </a:solidFill>
                <a:effectLst/>
                <a:cs typeface="微軟正黑體" panose="020B0604030504040204" pitchFamily="34" charset="-120"/>
              </a:rPr>
              <a:t>、展前重點注意事項．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12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柒</a:t>
            </a:r>
            <a:r>
              <a:rPr kumimoji="0" lang="zh-TW" altLang="en-US" sz="1400" b="1" i="0" u="none" strike="noStrike" cap="none" normalizeH="0" baseline="0" dirty="0">
                <a:ln>
                  <a:noFill/>
                </a:ln>
                <a:solidFill>
                  <a:schemeClr val="tx1"/>
                </a:solidFill>
                <a:effectLst/>
                <a:cs typeface="微軟正黑體" panose="020B0604030504040204" pitchFamily="34" charset="-120"/>
              </a:rPr>
              <a:t>、電力設施需求須知．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13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捌</a:t>
            </a:r>
            <a:r>
              <a:rPr kumimoji="0" lang="zh-TW" altLang="en-US" sz="1400" b="1" i="0" u="none" strike="noStrike" cap="none" normalizeH="0" baseline="0" dirty="0">
                <a:ln>
                  <a:noFill/>
                </a:ln>
                <a:solidFill>
                  <a:schemeClr val="tx1"/>
                </a:solidFill>
                <a:effectLst/>
                <a:cs typeface="微軟正黑體" panose="020B0604030504040204" pitchFamily="34" charset="-120"/>
              </a:rPr>
              <a:t>、展品進退場注意事項．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15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玖</a:t>
            </a:r>
            <a:r>
              <a:rPr kumimoji="0" lang="zh-TW" altLang="en-US" sz="1400" b="1" i="0" u="none" strike="noStrike" cap="none" normalizeH="0" baseline="0" dirty="0">
                <a:ln>
                  <a:noFill/>
                </a:ln>
                <a:solidFill>
                  <a:schemeClr val="tx1"/>
                </a:solidFill>
                <a:effectLst/>
                <a:cs typeface="微軟正黑體" panose="020B0604030504040204" pitchFamily="34" charset="-120"/>
              </a:rPr>
              <a:t>、垃圾處理． ． ．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a:t>
            </a:r>
            <a:r>
              <a:rPr lang="en-US" altLang="zh-TW" sz="1400" b="1" dirty="0">
                <a:cs typeface="微軟正黑體" panose="020B0604030504040204" pitchFamily="34" charset="-120"/>
              </a:rPr>
              <a:t>6</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拾</a:t>
            </a:r>
            <a:r>
              <a:rPr kumimoji="0" lang="zh-TW" altLang="en-US" sz="1400" b="1" i="0" u="none" strike="noStrike" cap="none" normalizeH="0" baseline="0" dirty="0">
                <a:ln>
                  <a:noFill/>
                </a:ln>
                <a:solidFill>
                  <a:schemeClr val="tx1"/>
                </a:solidFill>
                <a:effectLst/>
                <a:cs typeface="微軟正黑體" panose="020B0604030504040204" pitchFamily="34" charset="-120"/>
              </a:rPr>
              <a:t>、其他注意事項．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a:t>
            </a:r>
            <a:r>
              <a:rPr lang="en-US" altLang="zh-TW" sz="1400" b="1" dirty="0">
                <a:cs typeface="微軟正黑體" panose="020B0604030504040204" pitchFamily="34" charset="-120"/>
              </a:rPr>
              <a:t>6</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lang="zh-TW" altLang="en-US" sz="1400" b="1" dirty="0">
                <a:cs typeface="微軟正黑體" panose="020B0604030504040204" pitchFamily="34" charset="-120"/>
              </a:rPr>
              <a:t>壹拾壹</a:t>
            </a:r>
            <a:r>
              <a:rPr kumimoji="0" lang="zh-TW" altLang="en-US" sz="1400" b="1" i="0" u="none" strike="noStrike" cap="none" normalizeH="0" baseline="0" dirty="0">
                <a:ln>
                  <a:noFill/>
                </a:ln>
                <a:solidFill>
                  <a:schemeClr val="tx1"/>
                </a:solidFill>
                <a:effectLst/>
                <a:cs typeface="微軟正黑體" panose="020B0604030504040204" pitchFamily="34" charset="-120"/>
              </a:rPr>
              <a:t>、參展違規處理辦法．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1</a:t>
            </a:r>
            <a:r>
              <a:rPr lang="en-US" altLang="zh-TW" sz="1400" b="1" dirty="0">
                <a:cs typeface="微軟正黑體" panose="020B0604030504040204" pitchFamily="34" charset="-120"/>
              </a:rPr>
              <a:t>7</a:t>
            </a:r>
            <a:endParaRPr kumimoji="0" lang="en-US" altLang="zh-TW" sz="1400" b="1" i="0" u="none" strike="noStrike" cap="none" normalizeH="0" baseline="0" dirty="0">
              <a:ln>
                <a:noFill/>
              </a:ln>
              <a:solidFill>
                <a:schemeClr val="tx1"/>
              </a:solidFill>
              <a:effectLst/>
              <a:cs typeface="微軟正黑體" panose="020B0604030504040204" pitchFamily="34" charset="-120"/>
            </a:endParaRPr>
          </a:p>
          <a:p>
            <a:pPr marL="0" marR="0" lvl="0" indent="0" algn="dist" defTabSz="914400" rtl="0" eaLnBrk="0" fontAlgn="base" latinLnBrk="0" hangingPunct="0">
              <a:lnSpc>
                <a:spcPct val="150000"/>
              </a:lnSpc>
              <a:spcBef>
                <a:spcPct val="0"/>
              </a:spcBef>
              <a:spcAft>
                <a:spcPct val="0"/>
              </a:spcAft>
              <a:buClrTx/>
              <a:buSzTx/>
              <a:buFontTx/>
              <a:buNone/>
              <a:tabLst/>
            </a:pPr>
            <a:endParaRPr kumimoji="0" lang="en-US" altLang="zh-TW" sz="1400" b="1" i="0" u="none" strike="noStrike" cap="none" normalizeH="0" baseline="0" dirty="0">
              <a:ln>
                <a:noFill/>
              </a:ln>
              <a:solidFill>
                <a:schemeClr val="tx1"/>
              </a:solidFill>
              <a:effectLst/>
              <a:cs typeface="微軟正黑體" panose="020B0604030504040204" pitchFamily="34" charset="-120"/>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附件一、展場企劃書． ． ． ． ． ． ． ． ． ． ． ． ．． ． ． ． </a:t>
            </a:r>
            <a:r>
              <a:rPr lang="en-US" altLang="zh-TW" sz="1400" b="1" dirty="0">
                <a:cs typeface="微軟正黑體" panose="020B0604030504040204" pitchFamily="34" charset="-120"/>
              </a:rPr>
              <a:t>19</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附件二、電力需求調查表．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a:t>
            </a:r>
            <a:r>
              <a:rPr lang="en-US" altLang="zh-TW" sz="1400" b="1" dirty="0">
                <a:cs typeface="微軟正黑體" panose="020B0604030504040204" pitchFamily="34" charset="-120"/>
              </a:rPr>
              <a:t>1</a:t>
            </a:r>
            <a:r>
              <a:rPr kumimoji="0" lang="en-US" altLang="zh-TW" sz="1400" b="1" i="0" u="none" strike="noStrike" cap="none" normalizeH="0" baseline="0" dirty="0">
                <a:ln>
                  <a:noFill/>
                </a:ln>
                <a:solidFill>
                  <a:schemeClr val="tx1"/>
                </a:solidFill>
                <a:effectLst/>
                <a:cs typeface="微軟正黑體" panose="020B0604030504040204" pitchFamily="34" charset="-120"/>
              </a:rPr>
              <a:t>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附件三、展場負責人調查表．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23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a:t>
            </a:r>
            <a:r>
              <a:rPr lang="zh-TW" altLang="en-US" sz="1400" b="1" dirty="0">
                <a:cs typeface="微軟正黑體" panose="020B0604030504040204" pitchFamily="34" charset="-120"/>
              </a:rPr>
              <a:t>四</a:t>
            </a:r>
            <a:r>
              <a:rPr kumimoji="0" lang="zh-TW" altLang="en-US" sz="1400" b="1" i="0" u="none" strike="noStrike" cap="none" normalizeH="0" baseline="0" dirty="0">
                <a:ln>
                  <a:noFill/>
                </a:ln>
                <a:solidFill>
                  <a:schemeClr val="tx1"/>
                </a:solidFill>
                <a:effectLst/>
                <a:cs typeface="微軟正黑體" panose="020B0604030504040204" pitchFamily="34" charset="-120"/>
              </a:rPr>
              <a:t>、貨車通行位置圖．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a:t>
            </a:r>
            <a:r>
              <a:rPr lang="en-US" altLang="zh-TW" sz="1400" b="1" dirty="0">
                <a:cs typeface="微軟正黑體" panose="020B0604030504040204" pitchFamily="34" charset="-120"/>
              </a:rPr>
              <a:t>4</a:t>
            </a:r>
            <a:r>
              <a:rPr kumimoji="0" lang="en-US" altLang="zh-TW" sz="1400" b="1" i="0" u="none" strike="noStrike" cap="none" normalizeH="0" baseline="0" dirty="0">
                <a:ln>
                  <a:noFill/>
                </a:ln>
                <a:solidFill>
                  <a:schemeClr val="tx1"/>
                </a:solidFill>
                <a:effectLst/>
                <a:cs typeface="微軟正黑體" panose="020B0604030504040204" pitchFamily="34" charset="-120"/>
              </a:rPr>
              <a:t> </a:t>
            </a: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a:t>
            </a:r>
            <a:r>
              <a:rPr lang="zh-TW" altLang="en-US" sz="1400" b="1" dirty="0">
                <a:cs typeface="微軟正黑體" panose="020B0604030504040204" pitchFamily="34" charset="-120"/>
              </a:rPr>
              <a:t>五</a:t>
            </a:r>
            <a:r>
              <a:rPr kumimoji="0" lang="zh-TW" altLang="en-US" sz="1400" b="1" i="0" u="none" strike="noStrike" cap="none" normalizeH="0" baseline="0" dirty="0">
                <a:ln>
                  <a:noFill/>
                </a:ln>
                <a:solidFill>
                  <a:schemeClr val="tx1"/>
                </a:solidFill>
                <a:effectLst/>
                <a:cs typeface="微軟正黑體" panose="020B0604030504040204" pitchFamily="34" charset="-120"/>
              </a:rPr>
              <a:t>、貨車進退場申請書．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25</a:t>
            </a:r>
          </a:p>
          <a:p>
            <a:pPr marL="0" indent="0" algn="dist" defTabSz="914400" eaLnBrk="0" fontAlgn="base" hangingPunct="0">
              <a:lnSpc>
                <a:spcPct val="150000"/>
              </a:lnSpc>
              <a:spcBef>
                <a:spcPct val="0"/>
              </a:spcBef>
              <a:spcAft>
                <a:spcPct val="0"/>
              </a:spcAft>
              <a:buNone/>
            </a:pPr>
            <a:r>
              <a:rPr kumimoji="0" lang="zh-TW" altLang="en-US" sz="1400" b="1" i="0" u="none" strike="noStrike" cap="none" normalizeH="0" baseline="0" dirty="0">
                <a:ln>
                  <a:noFill/>
                </a:ln>
                <a:solidFill>
                  <a:schemeClr val="tx1"/>
                </a:solidFill>
                <a:effectLst/>
                <a:cs typeface="微軟正黑體" panose="020B0604030504040204" pitchFamily="34" charset="-120"/>
              </a:rPr>
              <a:t>附件六、展場裝潢維護切結書．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26  </a:t>
            </a:r>
            <a:endParaRPr kumimoji="0" lang="en-US" altLang="zh-TW" sz="1400" b="1" i="0" u="none" strike="noStrike" cap="none" normalizeH="0" baseline="0" dirty="0">
              <a:ln>
                <a:noFill/>
              </a:ln>
              <a:solidFill>
                <a:schemeClr val="tx1"/>
              </a:solidFill>
              <a:effectLst/>
            </a:endParaRPr>
          </a:p>
          <a:p>
            <a:pPr marL="0" marR="0" lvl="0" indent="0" algn="dist" defTabSz="914400" rtl="0" eaLnBrk="0" fontAlgn="base" latinLnBrk="0" hangingPunct="0">
              <a:lnSpc>
                <a:spcPct val="15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cs typeface="微軟正黑體" panose="020B0604030504040204" pitchFamily="34" charset="-120"/>
              </a:rPr>
              <a:t>附件七、電力使用切結書．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27 </a:t>
            </a:r>
            <a:endParaRPr kumimoji="0" lang="en-US" altLang="zh-TW" sz="1400" b="1" i="0" u="none" strike="noStrike" cap="none" normalizeH="0" baseline="0" dirty="0">
              <a:ln>
                <a:noFill/>
              </a:ln>
              <a:solidFill>
                <a:schemeClr val="tx1"/>
              </a:solidFill>
              <a:effectLst/>
            </a:endParaRPr>
          </a:p>
          <a:p>
            <a:pPr marL="0" indent="0" algn="dist" defTabSz="914400" eaLnBrk="0" fontAlgn="base" hangingPunct="0">
              <a:lnSpc>
                <a:spcPct val="150000"/>
              </a:lnSpc>
              <a:spcBef>
                <a:spcPct val="0"/>
              </a:spcBef>
              <a:spcAft>
                <a:spcPct val="0"/>
              </a:spcAft>
              <a:buNone/>
            </a:pPr>
            <a:r>
              <a:rPr kumimoji="0" lang="zh-TW" altLang="zh-TW" sz="1400" b="1" i="0" u="none" strike="noStrike" cap="none" normalizeH="0" baseline="0" dirty="0">
                <a:ln>
                  <a:noFill/>
                </a:ln>
                <a:solidFill>
                  <a:schemeClr val="tx1"/>
                </a:solidFill>
                <a:effectLst/>
                <a:cs typeface="微軟正黑體" panose="020B0604030504040204" pitchFamily="34" charset="-120"/>
              </a:rPr>
              <a:t>附件</a:t>
            </a:r>
            <a:r>
              <a:rPr kumimoji="0" lang="zh-TW" altLang="en-US" sz="1400" b="1" i="0" u="none" strike="noStrike" cap="none" normalizeH="0" baseline="0" dirty="0">
                <a:ln>
                  <a:noFill/>
                </a:ln>
                <a:solidFill>
                  <a:schemeClr val="tx1"/>
                </a:solidFill>
                <a:effectLst/>
                <a:cs typeface="微軟正黑體" panose="020B0604030504040204" pitchFamily="34" charset="-120"/>
              </a:rPr>
              <a:t>八</a:t>
            </a:r>
            <a:r>
              <a:rPr kumimoji="0" lang="zh-TW" altLang="zh-TW" sz="1400" b="1" i="0" u="none" strike="noStrike" cap="none" normalizeH="0" baseline="0" dirty="0">
                <a:ln>
                  <a:noFill/>
                </a:ln>
                <a:solidFill>
                  <a:schemeClr val="tx1"/>
                </a:solidFill>
                <a:effectLst/>
                <a:cs typeface="微軟正黑體" panose="020B0604030504040204" pitchFamily="34" charset="-120"/>
              </a:rPr>
              <a:t>、退場確認表</a:t>
            </a:r>
            <a:r>
              <a:rPr kumimoji="0" lang="zh-TW" altLang="en-US" sz="1400" b="1" i="0" u="none" strike="noStrike" cap="none" normalizeH="0" baseline="0" dirty="0">
                <a:ln>
                  <a:noFill/>
                </a:ln>
                <a:solidFill>
                  <a:schemeClr val="tx1"/>
                </a:solidFill>
                <a:effectLst/>
                <a:cs typeface="微軟正黑體" panose="020B0604030504040204" pitchFamily="34" charset="-120"/>
              </a:rPr>
              <a:t>． ． ． ． ． ． ． ． ． ． ． ． ．． ． ． ． </a:t>
            </a:r>
            <a:r>
              <a:rPr kumimoji="0" lang="en-US" altLang="zh-TW" sz="1400" b="1" i="0" u="none" strike="noStrike" cap="none" normalizeH="0" baseline="0" dirty="0">
                <a:ln>
                  <a:noFill/>
                </a:ln>
                <a:solidFill>
                  <a:schemeClr val="tx1"/>
                </a:solidFill>
                <a:effectLst/>
                <a:cs typeface="微軟正黑體" panose="020B0604030504040204" pitchFamily="34" charset="-120"/>
              </a:rPr>
              <a:t>28</a:t>
            </a:r>
          </a:p>
          <a:p>
            <a:pPr marL="0" indent="0" algn="dist" defTabSz="914400" eaLnBrk="0" fontAlgn="base" hangingPunct="0">
              <a:lnSpc>
                <a:spcPct val="150000"/>
              </a:lnSpc>
              <a:spcBef>
                <a:spcPct val="0"/>
              </a:spcBef>
              <a:spcAft>
                <a:spcPct val="0"/>
              </a:spcAft>
              <a:buNone/>
            </a:pPr>
            <a:r>
              <a:rPr kumimoji="0" lang="zh-TW" altLang="en-US" sz="1400" b="1" i="0" u="none" strike="noStrike" cap="none" normalizeH="0" baseline="0" dirty="0">
                <a:ln>
                  <a:noFill/>
                </a:ln>
                <a:solidFill>
                  <a:schemeClr val="tx1"/>
                </a:solidFill>
                <a:effectLst/>
                <a:cs typeface="微軟正黑體" panose="020B0604030504040204" pitchFamily="34" charset="-120"/>
              </a:rPr>
              <a:t>附件九、匯款同意書． ． ． ． ． ． ． ． ． ． ． ． ．． ． ． ． </a:t>
            </a:r>
            <a:r>
              <a:rPr lang="en-US" altLang="zh-TW" sz="1400" b="1" dirty="0">
                <a:cs typeface="微軟正黑體" panose="020B0604030504040204" pitchFamily="34" charset="-120"/>
              </a:rPr>
              <a:t>29</a:t>
            </a:r>
            <a:endParaRPr kumimoji="0" lang="en-US" altLang="zh-TW" sz="1400" b="1" i="0" u="none" strike="noStrike" cap="none" normalizeH="0" baseline="0" dirty="0">
              <a:ln>
                <a:noFill/>
              </a:ln>
              <a:solidFill>
                <a:schemeClr val="tx1"/>
              </a:solidFill>
              <a:effectLst/>
              <a:cs typeface="微軟正黑體" panose="020B0604030504040204" pitchFamily="34" charset="-120"/>
            </a:endParaRPr>
          </a:p>
        </p:txBody>
      </p:sp>
      <p:sp>
        <p:nvSpPr>
          <p:cNvPr id="2207" name="投影片編號版面配置區 2206">
            <a:extLst>
              <a:ext uri="{FF2B5EF4-FFF2-40B4-BE49-F238E27FC236}">
                <a16:creationId xmlns:a16="http://schemas.microsoft.com/office/drawing/2014/main" id="{637CB3D9-7BE5-375B-C429-AAE345D09FBF}"/>
              </a:ext>
            </a:extLst>
          </p:cNvPr>
          <p:cNvSpPr>
            <a:spLocks noGrp="1"/>
          </p:cNvSpPr>
          <p:nvPr>
            <p:ph type="sldNum" sz="quarter" idx="12"/>
          </p:nvPr>
        </p:nvSpPr>
        <p:spPr/>
        <p:txBody>
          <a:bodyPr/>
          <a:lstStyle/>
          <a:p>
            <a:fld id="{190417D1-679B-4AED-B0B8-307666A9DFF4}" type="slidenum">
              <a:rPr lang="zh-TW" altLang="en-US" smtClean="0"/>
              <a:t>2</a:t>
            </a:fld>
            <a:endParaRPr lang="zh-TW" altLang="en-US"/>
          </a:p>
        </p:txBody>
      </p:sp>
    </p:spTree>
    <p:extLst>
      <p:ext uri="{BB962C8B-B14F-4D97-AF65-F5344CB8AC3E}">
        <p14:creationId xmlns:p14="http://schemas.microsoft.com/office/powerpoint/2010/main" val="214355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B0435-FB39-224E-429F-3293941D3462}"/>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44CC9CE-AC1F-D960-8D86-662C50B68127}"/>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附件二、</a:t>
            </a:r>
            <a:r>
              <a:rPr lang="zh-TW" altLang="zh-TW" sz="2000" b="1" dirty="0">
                <a:effectLst/>
                <a:latin typeface="+mn-ea"/>
                <a:ea typeface="+mn-ea"/>
                <a:cs typeface="微軟正黑體" panose="020B0604030504040204" pitchFamily="34" charset="-120"/>
              </a:rPr>
              <a:t>電力需求調查表</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3AB19E7E-7D09-7B59-B3E9-F57D085DA1A3}"/>
              </a:ext>
            </a:extLst>
          </p:cNvPr>
          <p:cNvSpPr>
            <a:spLocks noGrp="1"/>
          </p:cNvSpPr>
          <p:nvPr>
            <p:ph type="sldNum" sz="quarter" idx="12"/>
          </p:nvPr>
        </p:nvSpPr>
        <p:spPr/>
        <p:txBody>
          <a:bodyPr/>
          <a:lstStyle/>
          <a:p>
            <a:fld id="{190417D1-679B-4AED-B0B8-307666A9DFF4}" type="slidenum">
              <a:rPr lang="zh-TW" altLang="en-US" smtClean="0"/>
              <a:t>20</a:t>
            </a:fld>
            <a:endParaRPr lang="zh-TW" altLang="en-US"/>
          </a:p>
        </p:txBody>
      </p:sp>
      <p:sp>
        <p:nvSpPr>
          <p:cNvPr id="10" name="文字方塊 9">
            <a:extLst>
              <a:ext uri="{FF2B5EF4-FFF2-40B4-BE49-F238E27FC236}">
                <a16:creationId xmlns:a16="http://schemas.microsoft.com/office/drawing/2014/main" id="{AB329268-68E8-3ACF-974A-2E88610E35A5}"/>
              </a:ext>
            </a:extLst>
          </p:cNvPr>
          <p:cNvSpPr txBox="1"/>
          <p:nvPr/>
        </p:nvSpPr>
        <p:spPr>
          <a:xfrm>
            <a:off x="3589774" y="10069756"/>
            <a:ext cx="697627" cy="246221"/>
          </a:xfrm>
          <a:prstGeom prst="rect">
            <a:avLst/>
          </a:prstGeom>
          <a:noFill/>
        </p:spPr>
        <p:txBody>
          <a:bodyPr wrap="none" rtlCol="0">
            <a:spAutoFit/>
          </a:bodyPr>
          <a:lstStyle/>
          <a:p>
            <a:r>
              <a:rPr lang="zh-TW" altLang="en-US" sz="1000" dirty="0">
                <a:solidFill>
                  <a:schemeClr val="tx1">
                    <a:lumMod val="50000"/>
                    <a:lumOff val="50000"/>
                  </a:schemeClr>
                </a:solidFill>
              </a:rPr>
              <a:t>接續下頁</a:t>
            </a:r>
          </a:p>
        </p:txBody>
      </p:sp>
      <p:graphicFrame>
        <p:nvGraphicFramePr>
          <p:cNvPr id="3" name="表格 2">
            <a:extLst>
              <a:ext uri="{FF2B5EF4-FFF2-40B4-BE49-F238E27FC236}">
                <a16:creationId xmlns:a16="http://schemas.microsoft.com/office/drawing/2014/main" id="{83A9BCE9-0C2F-DAA9-2AAF-0DC1293E094C}"/>
              </a:ext>
            </a:extLst>
          </p:cNvPr>
          <p:cNvGraphicFramePr>
            <a:graphicFrameLocks noGrp="1"/>
          </p:cNvGraphicFramePr>
          <p:nvPr>
            <p:extLst>
              <p:ext uri="{D42A27DB-BD31-4B8C-83A1-F6EECF244321}">
                <p14:modId xmlns:p14="http://schemas.microsoft.com/office/powerpoint/2010/main" val="2298046586"/>
              </p:ext>
            </p:extLst>
          </p:nvPr>
        </p:nvGraphicFramePr>
        <p:xfrm>
          <a:off x="1418696" y="1385888"/>
          <a:ext cx="5039784" cy="7045960"/>
        </p:xfrm>
        <a:graphic>
          <a:graphicData uri="http://schemas.openxmlformats.org/drawingml/2006/table">
            <a:tbl>
              <a:tblPr firstRow="1" bandRow="1">
                <a:tableStyleId>{5C22544A-7EE6-4342-B048-85BDC9FD1C3A}</a:tableStyleId>
              </a:tblPr>
              <a:tblGrid>
                <a:gridCol w="2519892">
                  <a:extLst>
                    <a:ext uri="{9D8B030D-6E8A-4147-A177-3AD203B41FA5}">
                      <a16:colId xmlns:a16="http://schemas.microsoft.com/office/drawing/2014/main" val="2519751297"/>
                    </a:ext>
                  </a:extLst>
                </a:gridCol>
                <a:gridCol w="2519892">
                  <a:extLst>
                    <a:ext uri="{9D8B030D-6E8A-4147-A177-3AD203B41FA5}">
                      <a16:colId xmlns:a16="http://schemas.microsoft.com/office/drawing/2014/main" val="4249182712"/>
                    </a:ext>
                  </a:extLst>
                </a:gridCol>
              </a:tblGrid>
              <a:tr h="370840">
                <a:tc gridSpan="2">
                  <a:txBody>
                    <a:bodyPr/>
                    <a:lstStyle/>
                    <a:p>
                      <a:pPr algn="ctr"/>
                      <a:r>
                        <a:rPr lang="zh-TW" altLang="en-US" sz="1200" dirty="0">
                          <a:solidFill>
                            <a:schemeClr val="bg1"/>
                          </a:solidFill>
                        </a:rPr>
                        <a:t>電器設備消耗功率參考表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endParaRPr lang="zh-TW" altLang="en-US" sz="1200" dirty="0"/>
                    </a:p>
                  </a:txBody>
                  <a:tcPr/>
                </a:tc>
                <a:extLst>
                  <a:ext uri="{0D108BD9-81ED-4DB2-BD59-A6C34878D82A}">
                    <a16:rowId xmlns:a16="http://schemas.microsoft.com/office/drawing/2014/main" val="4145641209"/>
                  </a:ext>
                </a:extLst>
              </a:tr>
              <a:tr h="370840">
                <a:tc>
                  <a:txBody>
                    <a:bodyPr/>
                    <a:lstStyle/>
                    <a:p>
                      <a:pPr marL="0" indent="0" algn="ctr">
                        <a:lnSpc>
                          <a:spcPts val="1780"/>
                        </a:lnSpc>
                      </a:pPr>
                      <a:r>
                        <a:rPr lang="en-US" sz="1200" dirty="0" err="1">
                          <a:effectLst/>
                          <a:latin typeface="+mn-ea"/>
                          <a:ea typeface="+mn-ea"/>
                          <a:cs typeface="微軟正黑體" panose="020B0604030504040204" pitchFamily="34" charset="-120"/>
                        </a:rPr>
                        <a:t>方型投光燈</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0"/>
                        </a:lnSpc>
                      </a:pPr>
                      <a:r>
                        <a:rPr lang="en-US" sz="1200" dirty="0">
                          <a:effectLst/>
                          <a:latin typeface="+mn-lt"/>
                          <a:ea typeface="+mn-ea"/>
                          <a:cs typeface="Times New Roman" panose="02020603050405020304" pitchFamily="18" charset="0"/>
                        </a:rPr>
                        <a:t>300W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683050"/>
                  </a:ext>
                </a:extLst>
              </a:tr>
              <a:tr h="370840">
                <a:tc>
                  <a:txBody>
                    <a:bodyPr/>
                    <a:lstStyle/>
                    <a:p>
                      <a:pPr marL="0" indent="0" algn="ctr">
                        <a:lnSpc>
                          <a:spcPts val="1780"/>
                        </a:lnSpc>
                      </a:pPr>
                      <a:r>
                        <a:rPr lang="en-US" sz="1200" spc="-5" dirty="0" err="1">
                          <a:effectLst/>
                          <a:latin typeface="+mn-ea"/>
                          <a:ea typeface="+mn-ea"/>
                          <a:cs typeface="微軟正黑體" panose="020B0604030504040204" pitchFamily="34" charset="-120"/>
                        </a:rPr>
                        <a:t>方型投光燈</a:t>
                      </a:r>
                      <a:r>
                        <a:rPr lang="zh-TW" sz="1200" spc="-5" dirty="0">
                          <a:effectLst/>
                          <a:latin typeface="+mn-ea"/>
                          <a:ea typeface="+mn-ea"/>
                          <a:cs typeface="微軟正黑體" panose="020B0604030504040204" pitchFamily="34" charset="-120"/>
                        </a:rPr>
                        <a:t>（</a:t>
                      </a:r>
                      <a:r>
                        <a:rPr lang="en-US" sz="1200" spc="-5" dirty="0" err="1">
                          <a:effectLst/>
                          <a:latin typeface="+mn-ea"/>
                          <a:ea typeface="+mn-ea"/>
                          <a:cs typeface="微軟正黑體" panose="020B0604030504040204" pitchFamily="34" charset="-120"/>
                        </a:rPr>
                        <a:t>圓型</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270" algn="ctr">
                        <a:lnSpc>
                          <a:spcPts val="1780"/>
                        </a:lnSpc>
                      </a:pPr>
                      <a:r>
                        <a:rPr lang="en-US" sz="1200" spc="-5" dirty="0">
                          <a:effectLst/>
                          <a:latin typeface="+mn-lt"/>
                          <a:ea typeface="+mn-ea"/>
                          <a:cs typeface="Times New Roman" panose="02020603050405020304" pitchFamily="18" charset="0"/>
                        </a:rPr>
                        <a:t>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320100"/>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日光燈</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10-40W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76844"/>
                  </a:ext>
                </a:extLst>
              </a:tr>
              <a:tr h="370840">
                <a:tc>
                  <a:txBody>
                    <a:bodyPr/>
                    <a:lstStyle/>
                    <a:p>
                      <a:pPr marL="0" indent="0" algn="ctr">
                        <a:lnSpc>
                          <a:spcPts val="1785"/>
                        </a:lnSpc>
                      </a:pPr>
                      <a:r>
                        <a:rPr lang="en-US" sz="1200" spc="-5" dirty="0" err="1">
                          <a:effectLst/>
                          <a:latin typeface="+mn-ea"/>
                          <a:ea typeface="+mn-ea"/>
                          <a:cs typeface="微軟正黑體" panose="020B0604030504040204" pitchFamily="34" charset="-120"/>
                        </a:rPr>
                        <a:t>個人電腦</a:t>
                      </a:r>
                      <a:r>
                        <a:rPr lang="zh-TW" sz="1200" spc="-5" dirty="0">
                          <a:effectLst/>
                          <a:latin typeface="+mn-ea"/>
                          <a:ea typeface="+mn-ea"/>
                          <a:cs typeface="微軟正黑體" panose="020B0604030504040204" pitchFamily="34" charset="-120"/>
                        </a:rPr>
                        <a:t>（</a:t>
                      </a:r>
                      <a:r>
                        <a:rPr lang="en-US" sz="1200" spc="-5" dirty="0" err="1">
                          <a:effectLst/>
                          <a:latin typeface="+mn-ea"/>
                          <a:ea typeface="+mn-ea"/>
                          <a:cs typeface="微軟正黑體" panose="020B0604030504040204" pitchFamily="34" charset="-120"/>
                        </a:rPr>
                        <a:t>桌上型</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100-200W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186846"/>
                  </a:ext>
                </a:extLst>
              </a:tr>
              <a:tr h="370840">
                <a:tc>
                  <a:txBody>
                    <a:bodyPr/>
                    <a:lstStyle/>
                    <a:p>
                      <a:pPr marL="0" indent="0" algn="ctr">
                        <a:lnSpc>
                          <a:spcPts val="1785"/>
                        </a:lnSpc>
                      </a:pPr>
                      <a:r>
                        <a:rPr lang="en-US" sz="1200" spc="-5" dirty="0" err="1">
                          <a:effectLst/>
                          <a:latin typeface="+mn-ea"/>
                          <a:ea typeface="+mn-ea"/>
                          <a:cs typeface="微軟正黑體" panose="020B0604030504040204" pitchFamily="34" charset="-120"/>
                        </a:rPr>
                        <a:t>個人電腦</a:t>
                      </a:r>
                      <a:r>
                        <a:rPr lang="zh-TW" sz="1200" spc="-5" dirty="0">
                          <a:effectLst/>
                          <a:latin typeface="+mn-ea"/>
                          <a:ea typeface="+mn-ea"/>
                          <a:cs typeface="微軟正黑體" panose="020B0604030504040204" pitchFamily="34" charset="-120"/>
                        </a:rPr>
                        <a:t>（</a:t>
                      </a:r>
                      <a:r>
                        <a:rPr lang="en-US" sz="1200" spc="-5" dirty="0" err="1">
                          <a:effectLst/>
                          <a:latin typeface="+mn-ea"/>
                          <a:ea typeface="+mn-ea"/>
                          <a:cs typeface="微軟正黑體" panose="020B0604030504040204" pitchFamily="34" charset="-120"/>
                        </a:rPr>
                        <a:t>筆記型</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20-50W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094412"/>
                  </a:ext>
                </a:extLst>
              </a:tr>
              <a:tr h="370840">
                <a:tc>
                  <a:txBody>
                    <a:bodyPr/>
                    <a:lstStyle/>
                    <a:p>
                      <a:pPr marL="0" indent="0" algn="ctr">
                        <a:lnSpc>
                          <a:spcPts val="1785"/>
                        </a:lnSpc>
                      </a:pPr>
                      <a:r>
                        <a:rPr lang="en-US" sz="1200" spc="-5" dirty="0" err="1">
                          <a:effectLst/>
                          <a:latin typeface="+mn-ea"/>
                          <a:ea typeface="+mn-ea"/>
                          <a:cs typeface="微軟正黑體" panose="020B0604030504040204" pitchFamily="34" charset="-120"/>
                        </a:rPr>
                        <a:t>終端機</a:t>
                      </a:r>
                      <a:r>
                        <a:rPr lang="zh-TW" sz="1200" spc="-5" dirty="0">
                          <a:effectLst/>
                          <a:latin typeface="+mn-ea"/>
                          <a:ea typeface="+mn-ea"/>
                          <a:cs typeface="微軟正黑體" panose="020B0604030504040204" pitchFamily="34" charset="-120"/>
                        </a:rPr>
                        <a:t>（</a:t>
                      </a:r>
                      <a:r>
                        <a:rPr lang="en-US" sz="1200" spc="-5" dirty="0">
                          <a:effectLst/>
                          <a:latin typeface="+mn-lt"/>
                          <a:ea typeface="+mn-ea"/>
                          <a:cs typeface="微軟正黑體" panose="020B0604030504040204" pitchFamily="34" charset="-120"/>
                        </a:rPr>
                        <a:t>Monitor</a:t>
                      </a:r>
                      <a:r>
                        <a:rPr lang="zh-TW" sz="1200" spc="-5" dirty="0">
                          <a:effectLst/>
                          <a:latin typeface="+mn-ea"/>
                          <a:ea typeface="+mn-ea"/>
                          <a:cs typeface="微軟正黑體" panose="020B0604030504040204" pitchFamily="34" charset="-120"/>
                        </a:rPr>
                        <a:t>）</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50-100W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80830"/>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雷射印表機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a:effectLst/>
                          <a:latin typeface="+mn-lt"/>
                          <a:ea typeface="+mn-ea"/>
                          <a:cs typeface="Times New Roman" panose="02020603050405020304" pitchFamily="18" charset="0"/>
                        </a:rPr>
                        <a:t>500-800W</a:t>
                      </a:r>
                      <a:endParaRPr lang="zh-TW" sz="110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87869"/>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噴墨印表機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30-150W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878643"/>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點矩陣印表機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100-200W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684838"/>
                  </a:ext>
                </a:extLst>
              </a:tr>
              <a:tr h="370840">
                <a:tc>
                  <a:txBody>
                    <a:bodyPr/>
                    <a:lstStyle/>
                    <a:p>
                      <a:pPr marL="0" indent="0" algn="ctr">
                        <a:lnSpc>
                          <a:spcPts val="1785"/>
                        </a:lnSpc>
                      </a:pPr>
                      <a:r>
                        <a:rPr lang="en-US" sz="1200" dirty="0" err="1">
                          <a:effectLst/>
                          <a:latin typeface="+mn-ea"/>
                          <a:ea typeface="+mn-ea"/>
                          <a:cs typeface="微軟正黑體" panose="020B0604030504040204" pitchFamily="34" charset="-120"/>
                        </a:rPr>
                        <a:t>電腦繪圖機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50-500W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741558"/>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電視</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a:effectLst/>
                          <a:latin typeface="+mn-lt"/>
                          <a:ea typeface="+mn-ea"/>
                          <a:cs typeface="Times New Roman" panose="02020603050405020304" pitchFamily="18" charset="0"/>
                        </a:rPr>
                        <a:t>150W</a:t>
                      </a:r>
                      <a:endParaRPr lang="zh-TW" sz="110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275564"/>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錄放影機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50W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37277"/>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音響</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540" algn="ctr">
                        <a:lnSpc>
                          <a:spcPts val="1785"/>
                        </a:lnSpc>
                      </a:pPr>
                      <a:r>
                        <a:rPr lang="en-US" sz="1200" spc="-5" dirty="0">
                          <a:effectLst/>
                          <a:latin typeface="+mn-lt"/>
                          <a:ea typeface="+mn-ea"/>
                          <a:cs typeface="Times New Roman" panose="02020603050405020304" pitchFamily="18" charset="0"/>
                        </a:rPr>
                        <a:t>100-200W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6157663"/>
                  </a:ext>
                </a:extLst>
              </a:tr>
              <a:tr h="370840">
                <a:tc>
                  <a:txBody>
                    <a:bodyPr/>
                    <a:lstStyle/>
                    <a:p>
                      <a:pPr marR="635" algn="ctr">
                        <a:lnSpc>
                          <a:spcPts val="1785"/>
                        </a:lnSpc>
                      </a:pPr>
                      <a:r>
                        <a:rPr lang="en-US" sz="1200" dirty="0" err="1">
                          <a:effectLst/>
                          <a:latin typeface="+mn-ea"/>
                          <a:ea typeface="+mn-ea"/>
                          <a:cs typeface="微軟正黑體" panose="020B0604030504040204" pitchFamily="34" charset="-120"/>
                        </a:rPr>
                        <a:t>影印機</a:t>
                      </a:r>
                      <a:endParaRPr lang="zh-TW" sz="1100" dirty="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gn="ctr">
                        <a:lnSpc>
                          <a:spcPts val="1785"/>
                        </a:lnSpc>
                      </a:pPr>
                      <a:r>
                        <a:rPr lang="en-US" sz="1200" spc="-5" dirty="0">
                          <a:effectLst/>
                          <a:latin typeface="+mn-lt"/>
                          <a:ea typeface="+mn-ea"/>
                          <a:cs typeface="Times New Roman" panose="02020603050405020304" pitchFamily="18" charset="0"/>
                        </a:rPr>
                        <a:t>1,000-1,500W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6078512"/>
                  </a:ext>
                </a:extLst>
              </a:tr>
              <a:tr h="370840">
                <a:tc>
                  <a:txBody>
                    <a:bodyPr/>
                    <a:lstStyle/>
                    <a:p>
                      <a:pPr marR="635" algn="ctr">
                        <a:lnSpc>
                          <a:spcPts val="1785"/>
                        </a:lnSpc>
                      </a:pPr>
                      <a:r>
                        <a:rPr lang="en-US" sz="1200">
                          <a:effectLst/>
                          <a:latin typeface="+mn-ea"/>
                          <a:ea typeface="+mn-ea"/>
                          <a:cs typeface="微軟正黑體" panose="020B0604030504040204" pitchFamily="34" charset="-120"/>
                        </a:rPr>
                        <a:t>傳真機</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805378"/>
                  </a:ext>
                </a:extLst>
              </a:tr>
              <a:tr h="370840">
                <a:tc>
                  <a:txBody>
                    <a:bodyPr/>
                    <a:lstStyle/>
                    <a:p>
                      <a:pPr marR="635" algn="ctr">
                        <a:lnSpc>
                          <a:spcPts val="1785"/>
                        </a:lnSpc>
                      </a:pPr>
                      <a:r>
                        <a:rPr lang="en-US" sz="1200">
                          <a:effectLst/>
                          <a:latin typeface="+mn-ea"/>
                          <a:ea typeface="+mn-ea"/>
                          <a:cs typeface="微軟正黑體" panose="020B0604030504040204" pitchFamily="34" charset="-120"/>
                        </a:rPr>
                        <a:t>電扇</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100W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111129"/>
                  </a:ext>
                </a:extLst>
              </a:tr>
              <a:tr h="370840">
                <a:tc>
                  <a:txBody>
                    <a:bodyPr/>
                    <a:lstStyle/>
                    <a:p>
                      <a:pPr marR="635" algn="ctr">
                        <a:lnSpc>
                          <a:spcPts val="1785"/>
                        </a:lnSpc>
                      </a:pPr>
                      <a:r>
                        <a:rPr lang="en-US" sz="1200">
                          <a:effectLst/>
                          <a:latin typeface="+mn-ea"/>
                          <a:ea typeface="+mn-ea"/>
                          <a:cs typeface="微軟正黑體" panose="020B0604030504040204" pitchFamily="34" charset="-120"/>
                        </a:rPr>
                        <a:t>投影機</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800W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497368"/>
                  </a:ext>
                </a:extLst>
              </a:tr>
              <a:tr h="370840">
                <a:tc>
                  <a:txBody>
                    <a:bodyPr/>
                    <a:lstStyle/>
                    <a:p>
                      <a:pPr marR="635" algn="ctr">
                        <a:lnSpc>
                          <a:spcPts val="1785"/>
                        </a:lnSpc>
                      </a:pPr>
                      <a:r>
                        <a:rPr lang="en-US" sz="1200">
                          <a:effectLst/>
                          <a:latin typeface="+mn-ea"/>
                          <a:ea typeface="+mn-ea"/>
                          <a:cs typeface="微軟正黑體" panose="020B0604030504040204" pitchFamily="34" charset="-120"/>
                        </a:rPr>
                        <a:t>幻燈機</a:t>
                      </a:r>
                      <a:endParaRPr lang="zh-TW" sz="1100">
                        <a:effectLst/>
                        <a:latin typeface="+mn-ea"/>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635" algn="ctr">
                        <a:lnSpc>
                          <a:spcPts val="1785"/>
                        </a:lnSpc>
                      </a:pPr>
                      <a:r>
                        <a:rPr lang="en-US" sz="1200" dirty="0">
                          <a:effectLst/>
                          <a:latin typeface="+mn-lt"/>
                          <a:ea typeface="+mn-ea"/>
                          <a:cs typeface="Times New Roman" panose="02020603050405020304" pitchFamily="18" charset="0"/>
                        </a:rPr>
                        <a:t>600W</a:t>
                      </a:r>
                      <a:endParaRPr lang="zh-TW" sz="1100" dirty="0">
                        <a:effectLst/>
                        <a:latin typeface="+mn-lt"/>
                        <a:ea typeface="+mn-ea"/>
                        <a:cs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2412942"/>
                  </a:ext>
                </a:extLst>
              </a:tr>
            </a:tbl>
          </a:graphicData>
        </a:graphic>
      </p:graphicFrame>
      <p:sp>
        <p:nvSpPr>
          <p:cNvPr id="4" name="文字方塊 3">
            <a:extLst>
              <a:ext uri="{FF2B5EF4-FFF2-40B4-BE49-F238E27FC236}">
                <a16:creationId xmlns:a16="http://schemas.microsoft.com/office/drawing/2014/main" id="{A4933558-E00E-AE3C-A443-D0D96DA6B364}"/>
              </a:ext>
            </a:extLst>
          </p:cNvPr>
          <p:cNvSpPr txBox="1"/>
          <p:nvPr/>
        </p:nvSpPr>
        <p:spPr>
          <a:xfrm>
            <a:off x="1418696" y="8638390"/>
            <a:ext cx="3546164" cy="612412"/>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本表僅供參考，實際消耗功率應以設備標示為主</a:t>
            </a:r>
          </a:p>
          <a:p>
            <a:pPr>
              <a:lnSpc>
                <a:spcPct val="150000"/>
              </a:lnSpc>
            </a:pPr>
            <a:r>
              <a:rPr lang="en-US" altLang="zh-TW" sz="1200" dirty="0"/>
              <a:t>※1KW=1,000W(</a:t>
            </a:r>
            <a:r>
              <a:rPr lang="zh-TW" altLang="en-US" sz="1200" dirty="0"/>
              <a:t>瓦</a:t>
            </a:r>
            <a:r>
              <a:rPr lang="en-US" altLang="zh-TW" sz="1200" dirty="0"/>
              <a:t>)</a:t>
            </a:r>
          </a:p>
        </p:txBody>
      </p:sp>
    </p:spTree>
    <p:extLst>
      <p:ext uri="{BB962C8B-B14F-4D97-AF65-F5344CB8AC3E}">
        <p14:creationId xmlns:p14="http://schemas.microsoft.com/office/powerpoint/2010/main" val="363876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12481-9F5D-0AB3-524F-5E86C6369560}"/>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BCB5B5F6-F18E-F521-3E08-DC20C06F3D3A}"/>
              </a:ext>
            </a:extLst>
          </p:cNvPr>
          <p:cNvSpPr>
            <a:spLocks noGrp="1"/>
          </p:cNvSpPr>
          <p:nvPr>
            <p:ph type="sldNum" sz="quarter" idx="12"/>
          </p:nvPr>
        </p:nvSpPr>
        <p:spPr/>
        <p:txBody>
          <a:bodyPr/>
          <a:lstStyle/>
          <a:p>
            <a:fld id="{190417D1-679B-4AED-B0B8-307666A9DFF4}" type="slidenum">
              <a:rPr lang="zh-TW" altLang="en-US" smtClean="0"/>
              <a:t>21</a:t>
            </a:fld>
            <a:endParaRPr lang="zh-TW" altLang="en-US"/>
          </a:p>
        </p:txBody>
      </p:sp>
      <p:graphicFrame>
        <p:nvGraphicFramePr>
          <p:cNvPr id="5" name="表格 4">
            <a:extLst>
              <a:ext uri="{FF2B5EF4-FFF2-40B4-BE49-F238E27FC236}">
                <a16:creationId xmlns:a16="http://schemas.microsoft.com/office/drawing/2014/main" id="{850665B7-F9D3-DA6B-46E7-780A0415B532}"/>
              </a:ext>
            </a:extLst>
          </p:cNvPr>
          <p:cNvGraphicFramePr>
            <a:graphicFrameLocks noGrp="1"/>
          </p:cNvGraphicFramePr>
          <p:nvPr>
            <p:extLst>
              <p:ext uri="{D42A27DB-BD31-4B8C-83A1-F6EECF244321}">
                <p14:modId xmlns:p14="http://schemas.microsoft.com/office/powerpoint/2010/main" val="3201703395"/>
              </p:ext>
            </p:extLst>
          </p:nvPr>
        </p:nvGraphicFramePr>
        <p:xfrm>
          <a:off x="863599" y="1385888"/>
          <a:ext cx="5832476" cy="6537960"/>
        </p:xfrm>
        <a:graphic>
          <a:graphicData uri="http://schemas.openxmlformats.org/drawingml/2006/table">
            <a:tbl>
              <a:tblPr firstRow="1" bandRow="1">
                <a:tableStyleId>{5C22544A-7EE6-4342-B048-85BDC9FD1C3A}</a:tableStyleId>
              </a:tblPr>
              <a:tblGrid>
                <a:gridCol w="1627810">
                  <a:extLst>
                    <a:ext uri="{9D8B030D-6E8A-4147-A177-3AD203B41FA5}">
                      <a16:colId xmlns:a16="http://schemas.microsoft.com/office/drawing/2014/main" val="462699792"/>
                    </a:ext>
                  </a:extLst>
                </a:gridCol>
                <a:gridCol w="4204666">
                  <a:extLst>
                    <a:ext uri="{9D8B030D-6E8A-4147-A177-3AD203B41FA5}">
                      <a16:colId xmlns:a16="http://schemas.microsoft.com/office/drawing/2014/main" val="162155448"/>
                    </a:ext>
                  </a:extLst>
                </a:gridCol>
              </a:tblGrid>
              <a:tr h="370840">
                <a:tc gridSpan="2">
                  <a:txBody>
                    <a:bodyPr/>
                    <a:lstStyle/>
                    <a:p>
                      <a:pPr>
                        <a:lnSpc>
                          <a:spcPct val="150000"/>
                        </a:lnSpc>
                      </a:pPr>
                      <a:r>
                        <a:rPr lang="zh-TW" altLang="en-US" sz="1200" dirty="0">
                          <a:solidFill>
                            <a:schemeClr val="tx1"/>
                          </a:solidFill>
                          <a:latin typeface="+mn-ea"/>
                          <a:ea typeface="+mn-ea"/>
                        </a:rPr>
                        <a:t>請依照參展院系坪數為單位，於坪數內規劃與設計展場，繳交展場電力配置圖，並請統計電力需求。</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sz="1200" dirty="0">
                        <a:solidFill>
                          <a:schemeClr val="tx1"/>
                        </a:solidFill>
                        <a:latin typeface="+mn-ea"/>
                        <a:ea typeface="+mn-ea"/>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02922"/>
                  </a:ext>
                </a:extLst>
              </a:tr>
              <a:tr h="370840">
                <a:tc>
                  <a:txBody>
                    <a:bodyPr/>
                    <a:lstStyle/>
                    <a:p>
                      <a:pPr algn="ctr"/>
                      <a:r>
                        <a:rPr lang="zh-TW" altLang="en-US" sz="1200" b="1" dirty="0">
                          <a:solidFill>
                            <a:schemeClr val="bg1"/>
                          </a:solidFill>
                          <a:latin typeface="+mn-ea"/>
                          <a:ea typeface="+mn-ea"/>
                        </a:rPr>
                        <a:t>學校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4778523"/>
                  </a:ext>
                </a:extLst>
              </a:tr>
              <a:tr h="370840">
                <a:tc>
                  <a:txBody>
                    <a:bodyPr/>
                    <a:lstStyle/>
                    <a:p>
                      <a:pPr algn="ctr"/>
                      <a:r>
                        <a:rPr lang="zh-TW" altLang="en-US" sz="1200" b="1" dirty="0">
                          <a:solidFill>
                            <a:schemeClr val="bg1"/>
                          </a:solidFill>
                          <a:latin typeface="+mn-ea"/>
                          <a:ea typeface="+mn-ea"/>
                        </a:rPr>
                        <a:t>系所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1173507"/>
                  </a:ext>
                </a:extLst>
              </a:tr>
              <a:tr h="370840">
                <a:tc>
                  <a:txBody>
                    <a:bodyPr/>
                    <a:lstStyle/>
                    <a:p>
                      <a:pPr algn="ctr"/>
                      <a:r>
                        <a:rPr lang="zh-TW" altLang="en-US" sz="1200" b="1" dirty="0">
                          <a:solidFill>
                            <a:schemeClr val="bg1"/>
                          </a:solidFill>
                          <a:latin typeface="+mn-ea"/>
                          <a:ea typeface="+mn-ea"/>
                        </a:rPr>
                        <a:t>聯絡人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5099892"/>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solidFill>
                            <a:schemeClr val="bg1"/>
                          </a:solidFill>
                          <a:latin typeface="+mn-ea"/>
                          <a:ea typeface="+mn-ea"/>
                        </a:rPr>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076879"/>
                  </a:ext>
                </a:extLst>
              </a:tr>
              <a:tr h="370840">
                <a:tc>
                  <a:txBody>
                    <a:bodyPr/>
                    <a:lstStyle/>
                    <a:p>
                      <a:pPr algn="ctr"/>
                      <a:r>
                        <a:rPr lang="zh-TW" altLang="en-US" sz="1200" b="1" dirty="0">
                          <a:solidFill>
                            <a:schemeClr val="bg1"/>
                          </a:solidFill>
                          <a:latin typeface="+mn-ea"/>
                          <a:ea typeface="+mn-ea"/>
                        </a:rPr>
                        <a:t>電子郵件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3203623"/>
                  </a:ext>
                </a:extLst>
              </a:tr>
              <a:tr h="370840">
                <a:tc>
                  <a:txBody>
                    <a:bodyPr/>
                    <a:lstStyle/>
                    <a:p>
                      <a:pPr algn="ctr"/>
                      <a:r>
                        <a:rPr lang="zh-TW" altLang="en-US" sz="1200" b="1" dirty="0">
                          <a:solidFill>
                            <a:schemeClr val="bg1"/>
                          </a:solidFill>
                          <a:latin typeface="+mn-ea"/>
                          <a:ea typeface="+mn-ea"/>
                        </a:rPr>
                        <a:t>展燈規格</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en-US" altLang="zh-TW" sz="1200" dirty="0">
                          <a:solidFill>
                            <a:schemeClr val="tx1"/>
                          </a:solidFill>
                          <a:latin typeface="+mn-ea"/>
                          <a:ea typeface="+mn-ea"/>
                        </a:rPr>
                        <a:t>_____V</a:t>
                      </a:r>
                      <a:r>
                        <a:rPr lang="zh-TW" altLang="en-US" sz="1200" dirty="0">
                          <a:solidFill>
                            <a:schemeClr val="tx1"/>
                          </a:solidFill>
                          <a:latin typeface="+mn-ea"/>
                          <a:ea typeface="+mn-ea"/>
                        </a:rPr>
                        <a:t>／</a:t>
                      </a:r>
                      <a:r>
                        <a:rPr lang="en-US" altLang="zh-TW" sz="1200" dirty="0">
                          <a:solidFill>
                            <a:schemeClr val="tx1"/>
                          </a:solidFill>
                          <a:latin typeface="+mn-ea"/>
                          <a:ea typeface="+mn-ea"/>
                        </a:rPr>
                        <a:t>_____W</a:t>
                      </a:r>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287688"/>
                  </a:ext>
                </a:extLst>
              </a:tr>
              <a:tr h="370840">
                <a:tc>
                  <a:txBody>
                    <a:bodyPr/>
                    <a:lstStyle/>
                    <a:p>
                      <a:pPr algn="ctr"/>
                      <a:r>
                        <a:rPr lang="zh-TW" altLang="en-US" sz="1200" b="1" dirty="0">
                          <a:solidFill>
                            <a:schemeClr val="bg1"/>
                          </a:solidFill>
                          <a:latin typeface="+mn-ea"/>
                          <a:ea typeface="+mn-ea"/>
                        </a:rPr>
                        <a:t>展燈數量（盞）</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545639"/>
                  </a:ext>
                </a:extLst>
              </a:tr>
              <a:tr h="370840">
                <a:tc>
                  <a:txBody>
                    <a:bodyPr/>
                    <a:lstStyle/>
                    <a:p>
                      <a:pPr algn="ctr"/>
                      <a:r>
                        <a:rPr lang="zh-TW" altLang="en-US" sz="1200" b="1" dirty="0">
                          <a:solidFill>
                            <a:schemeClr val="bg1"/>
                          </a:solidFill>
                          <a:latin typeface="+mn-ea"/>
                          <a:ea typeface="+mn-ea"/>
                        </a:rPr>
                        <a:t>延長線使用數量（條）</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zh-TW" altLang="en-US" sz="120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2586158"/>
                  </a:ext>
                </a:extLst>
              </a:tr>
              <a:tr h="370840">
                <a:tc>
                  <a:txBody>
                    <a:bodyPr/>
                    <a:lstStyle/>
                    <a:p>
                      <a:pPr algn="ctr"/>
                      <a:r>
                        <a:rPr lang="zh-TW" altLang="en-US" sz="1200" b="1" dirty="0">
                          <a:solidFill>
                            <a:schemeClr val="bg1"/>
                          </a:solidFill>
                          <a:latin typeface="+mn-ea"/>
                          <a:ea typeface="+mn-ea"/>
                        </a:rPr>
                        <a:t>電力需求</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zh-TW" altLang="en-US" sz="1200" dirty="0">
                          <a:solidFill>
                            <a:schemeClr val="tx1"/>
                          </a:solidFill>
                          <a:latin typeface="+mn-ea"/>
                          <a:ea typeface="+mn-ea"/>
                        </a:rPr>
                        <a:t>一般用電</a:t>
                      </a:r>
                      <a:r>
                        <a:rPr lang="en-US" altLang="zh-TW" sz="1200" dirty="0">
                          <a:solidFill>
                            <a:schemeClr val="tx1"/>
                          </a:solidFill>
                          <a:latin typeface="+mn-ea"/>
                          <a:ea typeface="+mn-ea"/>
                        </a:rPr>
                        <a:t>110V</a:t>
                      </a:r>
                      <a:r>
                        <a:rPr lang="zh-TW" altLang="en-US" sz="1200" dirty="0">
                          <a:solidFill>
                            <a:schemeClr val="tx1"/>
                          </a:solidFill>
                          <a:latin typeface="+mn-ea"/>
                          <a:ea typeface="+mn-ea"/>
                        </a:rPr>
                        <a:t>約需</a:t>
                      </a:r>
                      <a:r>
                        <a:rPr lang="en-US" altLang="zh-TW" sz="1200" dirty="0">
                          <a:solidFill>
                            <a:schemeClr val="tx1"/>
                          </a:solidFill>
                          <a:latin typeface="+mn-ea"/>
                          <a:ea typeface="+mn-ea"/>
                        </a:rPr>
                        <a:t>KW</a:t>
                      </a:r>
                      <a:r>
                        <a:rPr lang="zh-TW" altLang="en-US" sz="1200" dirty="0">
                          <a:solidFill>
                            <a:schemeClr val="tx1"/>
                          </a:solidFill>
                          <a:latin typeface="+mn-ea"/>
                          <a:ea typeface="+mn-ea"/>
                        </a:rPr>
                        <a:t>千瓦</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77807"/>
                  </a:ext>
                </a:extLst>
              </a:tr>
              <a:tr h="370840">
                <a:tc>
                  <a:txBody>
                    <a:bodyPr/>
                    <a:lstStyle/>
                    <a:p>
                      <a:pPr algn="ctr"/>
                      <a:r>
                        <a:rPr lang="zh-TW" altLang="en-US" sz="1200" b="1" dirty="0">
                          <a:solidFill>
                            <a:schemeClr val="bg1"/>
                          </a:solidFill>
                          <a:latin typeface="+mn-ea"/>
                          <a:ea typeface="+mn-ea"/>
                        </a:rPr>
                        <a:t>電力配置圖</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r>
                        <a:rPr lang="zh-TW" altLang="en-US" sz="1200" dirty="0">
                          <a:solidFill>
                            <a:schemeClr val="tx1"/>
                          </a:solidFill>
                          <a:latin typeface="+mn-ea"/>
                          <a:ea typeface="+mn-ea"/>
                        </a:rPr>
                        <a:t>（範例圖一）</a:t>
                      </a:r>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2614872"/>
                  </a:ext>
                </a:extLst>
              </a:tr>
              <a:tr h="370840">
                <a:tc>
                  <a:txBody>
                    <a:bodyPr/>
                    <a:lstStyle/>
                    <a:p>
                      <a:pPr algn="ctr"/>
                      <a:r>
                        <a:rPr lang="zh-TW" altLang="en-US" sz="1200" b="1" dirty="0">
                          <a:solidFill>
                            <a:schemeClr val="bg1"/>
                          </a:solidFill>
                          <a:latin typeface="+mn-ea"/>
                          <a:ea typeface="+mn-ea"/>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endParaRPr lang="en-US" altLang="zh-TW" sz="1200" dirty="0">
                        <a:solidFill>
                          <a:schemeClr val="tx1"/>
                        </a:solidFill>
                        <a:latin typeface="+mn-ea"/>
                        <a:ea typeface="+mn-ea"/>
                      </a:endParaRPr>
                    </a:p>
                    <a:p>
                      <a:endParaRPr lang="en-US" altLang="zh-TW" sz="1200" dirty="0">
                        <a:solidFill>
                          <a:schemeClr val="tx1"/>
                        </a:solidFill>
                        <a:latin typeface="+mn-ea"/>
                        <a:ea typeface="+mn-ea"/>
                      </a:endParaRPr>
                    </a:p>
                    <a:p>
                      <a:endParaRPr lang="zh-TW" altLang="en-US" sz="1200" dirty="0">
                        <a:solidFill>
                          <a:schemeClr val="tx1"/>
                        </a:solidFill>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649004"/>
                  </a:ext>
                </a:extLst>
              </a:tr>
            </a:tbl>
          </a:graphicData>
        </a:graphic>
      </p:graphicFrame>
      <p:grpSp>
        <p:nvGrpSpPr>
          <p:cNvPr id="6" name="Group 111">
            <a:extLst>
              <a:ext uri="{FF2B5EF4-FFF2-40B4-BE49-F238E27FC236}">
                <a16:creationId xmlns:a16="http://schemas.microsoft.com/office/drawing/2014/main" id="{4D7FCC45-0E64-EDE8-CA70-99C686D60040}"/>
              </a:ext>
            </a:extLst>
          </p:cNvPr>
          <p:cNvGrpSpPr>
            <a:grpSpLocks/>
          </p:cNvGrpSpPr>
          <p:nvPr/>
        </p:nvGrpSpPr>
        <p:grpSpPr bwMode="auto">
          <a:xfrm>
            <a:off x="2545687" y="5721579"/>
            <a:ext cx="4104005" cy="1461770"/>
            <a:chOff x="3628" y="7957"/>
            <a:chExt cx="6463" cy="2302"/>
          </a:xfrm>
        </p:grpSpPr>
        <p:pic>
          <p:nvPicPr>
            <p:cNvPr id="7" name="Picture 114">
              <a:extLst>
                <a:ext uri="{FF2B5EF4-FFF2-40B4-BE49-F238E27FC236}">
                  <a16:creationId xmlns:a16="http://schemas.microsoft.com/office/drawing/2014/main" id="{E0009A88-3CF9-F822-327F-BC1D32CF9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 y="7957"/>
              <a:ext cx="6463" cy="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2">
              <a:extLst>
                <a:ext uri="{FF2B5EF4-FFF2-40B4-BE49-F238E27FC236}">
                  <a16:creationId xmlns:a16="http://schemas.microsoft.com/office/drawing/2014/main" id="{39625F93-FDA1-2B6B-1C4D-B38E2F4CF447}"/>
                </a:ext>
              </a:extLst>
            </p:cNvPr>
            <p:cNvGrpSpPr>
              <a:grpSpLocks/>
            </p:cNvGrpSpPr>
            <p:nvPr/>
          </p:nvGrpSpPr>
          <p:grpSpPr bwMode="auto">
            <a:xfrm>
              <a:off x="8801" y="9896"/>
              <a:ext cx="64" cy="47"/>
              <a:chOff x="8801" y="9896"/>
              <a:chExt cx="64" cy="47"/>
            </a:xfrm>
          </p:grpSpPr>
          <p:sp>
            <p:nvSpPr>
              <p:cNvPr id="9" name="Freeform 113">
                <a:extLst>
                  <a:ext uri="{FF2B5EF4-FFF2-40B4-BE49-F238E27FC236}">
                    <a16:creationId xmlns:a16="http://schemas.microsoft.com/office/drawing/2014/main" id="{D1A6EC54-E179-7565-A009-507F6688C430}"/>
                  </a:ext>
                </a:extLst>
              </p:cNvPr>
              <p:cNvSpPr>
                <a:spLocks/>
              </p:cNvSpPr>
              <p:nvPr/>
            </p:nvSpPr>
            <p:spPr bwMode="auto">
              <a:xfrm>
                <a:off x="8801" y="9896"/>
                <a:ext cx="64" cy="47"/>
              </a:xfrm>
              <a:custGeom>
                <a:avLst/>
                <a:gdLst>
                  <a:gd name="T0" fmla="+- 0 8850 8801"/>
                  <a:gd name="T1" fmla="*/ T0 w 64"/>
                  <a:gd name="T2" fmla="+- 0 9896 9896"/>
                  <a:gd name="T3" fmla="*/ 9896 h 47"/>
                  <a:gd name="T4" fmla="+- 0 8816 8801"/>
                  <a:gd name="T5" fmla="*/ T4 w 64"/>
                  <a:gd name="T6" fmla="+- 0 9896 9896"/>
                  <a:gd name="T7" fmla="*/ 9896 h 47"/>
                  <a:gd name="T8" fmla="+- 0 8801 8801"/>
                  <a:gd name="T9" fmla="*/ T8 w 64"/>
                  <a:gd name="T10" fmla="+- 0 9907 9896"/>
                  <a:gd name="T11" fmla="*/ 9907 h 47"/>
                  <a:gd name="T12" fmla="+- 0 8801 8801"/>
                  <a:gd name="T13" fmla="*/ T12 w 64"/>
                  <a:gd name="T14" fmla="+- 0 9931 9896"/>
                  <a:gd name="T15" fmla="*/ 9931 h 47"/>
                  <a:gd name="T16" fmla="+- 0 8816 8801"/>
                  <a:gd name="T17" fmla="*/ T16 w 64"/>
                  <a:gd name="T18" fmla="+- 0 9942 9896"/>
                  <a:gd name="T19" fmla="*/ 9942 h 47"/>
                  <a:gd name="T20" fmla="+- 0 8850 8801"/>
                  <a:gd name="T21" fmla="*/ T20 w 64"/>
                  <a:gd name="T22" fmla="+- 0 9942 9896"/>
                  <a:gd name="T23" fmla="*/ 9942 h 47"/>
                  <a:gd name="T24" fmla="+- 0 8865 8801"/>
                  <a:gd name="T25" fmla="*/ T24 w 64"/>
                  <a:gd name="T26" fmla="+- 0 9931 9896"/>
                  <a:gd name="T27" fmla="*/ 9931 h 47"/>
                  <a:gd name="T28" fmla="+- 0 8865 8801"/>
                  <a:gd name="T29" fmla="*/ T28 w 64"/>
                  <a:gd name="T30" fmla="+- 0 9907 9896"/>
                  <a:gd name="T31" fmla="*/ 9907 h 47"/>
                  <a:gd name="T32" fmla="+- 0 8850 8801"/>
                  <a:gd name="T33" fmla="*/ T32 w 64"/>
                  <a:gd name="T34" fmla="+- 0 9896 9896"/>
                  <a:gd name="T35" fmla="*/ 9896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4" h="47">
                    <a:moveTo>
                      <a:pt x="49" y="0"/>
                    </a:moveTo>
                    <a:lnTo>
                      <a:pt x="15" y="0"/>
                    </a:lnTo>
                    <a:lnTo>
                      <a:pt x="0" y="11"/>
                    </a:lnTo>
                    <a:lnTo>
                      <a:pt x="0" y="35"/>
                    </a:lnTo>
                    <a:lnTo>
                      <a:pt x="15" y="46"/>
                    </a:lnTo>
                    <a:lnTo>
                      <a:pt x="49" y="46"/>
                    </a:lnTo>
                    <a:lnTo>
                      <a:pt x="64" y="35"/>
                    </a:lnTo>
                    <a:lnTo>
                      <a:pt x="64" y="11"/>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TW" altLang="en-US"/>
              </a:p>
            </p:txBody>
          </p:sp>
        </p:grpSp>
      </p:grpSp>
      <p:sp>
        <p:nvSpPr>
          <p:cNvPr id="14" name="標題 1">
            <a:extLst>
              <a:ext uri="{FF2B5EF4-FFF2-40B4-BE49-F238E27FC236}">
                <a16:creationId xmlns:a16="http://schemas.microsoft.com/office/drawing/2014/main" id="{53F780AA-2703-2A0A-C261-EDC5985CCA20}"/>
              </a:ext>
            </a:extLst>
          </p:cNvPr>
          <p:cNvSpPr txBox="1">
            <a:spLocks/>
          </p:cNvSpPr>
          <p:nvPr/>
        </p:nvSpPr>
        <p:spPr>
          <a:xfrm>
            <a:off x="764209" y="256032"/>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latin typeface="+mn-ea"/>
                <a:ea typeface="+mn-ea"/>
              </a:rPr>
              <a:t>附件二、</a:t>
            </a:r>
            <a:r>
              <a:rPr lang="zh-TW" altLang="zh-TW" sz="2000" b="1" dirty="0">
                <a:latin typeface="+mn-ea"/>
                <a:ea typeface="+mn-ea"/>
                <a:cs typeface="微軟正黑體" panose="020B0604030504040204" pitchFamily="34" charset="-120"/>
              </a:rPr>
              <a:t>電力需求調查表</a:t>
            </a:r>
            <a:endParaRPr lang="zh-TW" altLang="en-US" sz="2000" b="1" dirty="0">
              <a:latin typeface="+mn-ea"/>
              <a:ea typeface="+mn-ea"/>
            </a:endParaRPr>
          </a:p>
        </p:txBody>
      </p:sp>
      <p:sp>
        <p:nvSpPr>
          <p:cNvPr id="2" name="文字方塊 1">
            <a:extLst>
              <a:ext uri="{FF2B5EF4-FFF2-40B4-BE49-F238E27FC236}">
                <a16:creationId xmlns:a16="http://schemas.microsoft.com/office/drawing/2014/main" id="{28118862-DDB8-E3E4-514B-42309F1B0025}"/>
              </a:ext>
            </a:extLst>
          </p:cNvPr>
          <p:cNvSpPr txBox="1"/>
          <p:nvPr/>
        </p:nvSpPr>
        <p:spPr>
          <a:xfrm>
            <a:off x="863600" y="9603523"/>
            <a:ext cx="4907113" cy="612412"/>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p>
          <a:p>
            <a:pPr>
              <a:lnSpc>
                <a:spcPct val="150000"/>
              </a:lnSpc>
            </a:pPr>
            <a:r>
              <a:rPr lang="en-US" altLang="zh-TW" sz="1200" dirty="0">
                <a:latin typeface="+mn-ea"/>
              </a:rPr>
              <a:t>※</a:t>
            </a:r>
            <a:r>
              <a:rPr lang="zh-TW" altLang="en-US" sz="1200" dirty="0">
                <a:latin typeface="+mn-ea"/>
              </a:rPr>
              <a:t>電力需求調查表內所需繳交之各式圖檔，請以雲端連結另外提供</a:t>
            </a:r>
            <a:r>
              <a:rPr lang="en-US" altLang="zh-TW" sz="1200" dirty="0">
                <a:latin typeface="+mn-ea"/>
              </a:rPr>
              <a:t>※</a:t>
            </a:r>
          </a:p>
        </p:txBody>
      </p:sp>
    </p:spTree>
    <p:extLst>
      <p:ext uri="{BB962C8B-B14F-4D97-AF65-F5344CB8AC3E}">
        <p14:creationId xmlns:p14="http://schemas.microsoft.com/office/powerpoint/2010/main" val="3432393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C90DF-318A-F8FE-BB7F-5D6A13C49EC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D602FC3-8BB0-2472-21DD-32C907D77A8C}"/>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附件三、</a:t>
            </a:r>
            <a:r>
              <a:rPr lang="zh-TW" altLang="en-US" sz="2000" b="1" dirty="0">
                <a:effectLst/>
                <a:latin typeface="+mn-ea"/>
                <a:ea typeface="+mn-ea"/>
                <a:cs typeface="微軟正黑體" panose="020B0604030504040204" pitchFamily="34" charset="-120"/>
              </a:rPr>
              <a:t>展場負責人調查表</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6002843A-9CB2-EB1B-D037-601EC14D32D4}"/>
              </a:ext>
            </a:extLst>
          </p:cNvPr>
          <p:cNvSpPr>
            <a:spLocks noGrp="1"/>
          </p:cNvSpPr>
          <p:nvPr>
            <p:ph type="sldNum" sz="quarter" idx="12"/>
          </p:nvPr>
        </p:nvSpPr>
        <p:spPr/>
        <p:txBody>
          <a:bodyPr/>
          <a:lstStyle/>
          <a:p>
            <a:fld id="{190417D1-679B-4AED-B0B8-307666A9DFF4}" type="slidenum">
              <a:rPr lang="zh-TW" altLang="en-US" smtClean="0"/>
              <a:t>22</a:t>
            </a:fld>
            <a:endParaRPr lang="zh-TW" altLang="en-US"/>
          </a:p>
        </p:txBody>
      </p:sp>
      <p:graphicFrame>
        <p:nvGraphicFramePr>
          <p:cNvPr id="4" name="表格 3">
            <a:extLst>
              <a:ext uri="{FF2B5EF4-FFF2-40B4-BE49-F238E27FC236}">
                <a16:creationId xmlns:a16="http://schemas.microsoft.com/office/drawing/2014/main" id="{471F176B-3C07-82F2-3D02-F48B8F1A463F}"/>
              </a:ext>
            </a:extLst>
          </p:cNvPr>
          <p:cNvGraphicFramePr>
            <a:graphicFrameLocks noGrp="1"/>
          </p:cNvGraphicFramePr>
          <p:nvPr>
            <p:extLst>
              <p:ext uri="{D42A27DB-BD31-4B8C-83A1-F6EECF244321}">
                <p14:modId xmlns:p14="http://schemas.microsoft.com/office/powerpoint/2010/main" val="3625525907"/>
              </p:ext>
            </p:extLst>
          </p:nvPr>
        </p:nvGraphicFramePr>
        <p:xfrm>
          <a:off x="863599" y="1385888"/>
          <a:ext cx="5832476" cy="8051800"/>
        </p:xfrm>
        <a:graphic>
          <a:graphicData uri="http://schemas.openxmlformats.org/drawingml/2006/table">
            <a:tbl>
              <a:tblPr firstRow="1" bandRow="1">
                <a:tableStyleId>{5C22544A-7EE6-4342-B048-85BDC9FD1C3A}</a:tableStyleId>
              </a:tblPr>
              <a:tblGrid>
                <a:gridCol w="1323010">
                  <a:extLst>
                    <a:ext uri="{9D8B030D-6E8A-4147-A177-3AD203B41FA5}">
                      <a16:colId xmlns:a16="http://schemas.microsoft.com/office/drawing/2014/main" val="3456925572"/>
                    </a:ext>
                  </a:extLst>
                </a:gridCol>
                <a:gridCol w="1593228">
                  <a:extLst>
                    <a:ext uri="{9D8B030D-6E8A-4147-A177-3AD203B41FA5}">
                      <a16:colId xmlns:a16="http://schemas.microsoft.com/office/drawing/2014/main" val="2242401159"/>
                    </a:ext>
                  </a:extLst>
                </a:gridCol>
                <a:gridCol w="1458119">
                  <a:extLst>
                    <a:ext uri="{9D8B030D-6E8A-4147-A177-3AD203B41FA5}">
                      <a16:colId xmlns:a16="http://schemas.microsoft.com/office/drawing/2014/main" val="1291402732"/>
                    </a:ext>
                  </a:extLst>
                </a:gridCol>
                <a:gridCol w="1458119">
                  <a:extLst>
                    <a:ext uri="{9D8B030D-6E8A-4147-A177-3AD203B41FA5}">
                      <a16:colId xmlns:a16="http://schemas.microsoft.com/office/drawing/2014/main" val="3996057946"/>
                    </a:ext>
                  </a:extLst>
                </a:gridCol>
              </a:tblGrid>
              <a:tr h="370840">
                <a:tc>
                  <a:txBody>
                    <a:bodyPr/>
                    <a:lstStyle/>
                    <a:p>
                      <a:pPr algn="ctr"/>
                      <a:r>
                        <a:rPr lang="zh-TW" altLang="en-US" sz="1200" b="1" dirty="0">
                          <a:solidFill>
                            <a:schemeClr val="bg1"/>
                          </a:solidFill>
                        </a:rPr>
                        <a:t>學校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578790"/>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solidFill>
                            <a:schemeClr val="bg1"/>
                          </a:solidFill>
                        </a:rPr>
                        <a:t>院</a:t>
                      </a:r>
                      <a:r>
                        <a:rPr lang="zh-TW" altLang="en-US" sz="1200" b="1" dirty="0">
                          <a:solidFill>
                            <a:schemeClr val="bg1"/>
                          </a:solidFill>
                          <a:latin typeface="+mn-ea"/>
                          <a:ea typeface="+mn-ea"/>
                        </a:rPr>
                        <a:t>／系</a:t>
                      </a: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871987"/>
                  </a:ext>
                </a:extLst>
              </a:tr>
              <a:tr h="370840">
                <a:tc>
                  <a:txBody>
                    <a:bodyPr/>
                    <a:lstStyle/>
                    <a:p>
                      <a:pPr algn="ctr"/>
                      <a:r>
                        <a:rPr lang="zh-TW" altLang="en-US" sz="1200" b="1" dirty="0">
                          <a:solidFill>
                            <a:schemeClr val="bg1"/>
                          </a:solidFill>
                        </a:rPr>
                        <a:t>聯絡人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zh-TW" altLang="en-US" sz="1200" b="1" dirty="0">
                          <a:solidFill>
                            <a:schemeClr val="bg1"/>
                          </a:solidFill>
                        </a:rPr>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038246"/>
                  </a:ext>
                </a:extLst>
              </a:tr>
              <a:tr h="370840">
                <a:tc>
                  <a:txBody>
                    <a:bodyPr/>
                    <a:lstStyle/>
                    <a:p>
                      <a:pPr algn="ctr"/>
                      <a:r>
                        <a:rPr lang="zh-TW" altLang="en-US" sz="1200" b="1" dirty="0">
                          <a:solidFill>
                            <a:schemeClr val="bg1"/>
                          </a:solidFill>
                        </a:rPr>
                        <a:t>電子郵件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7123"/>
                  </a:ext>
                </a:extLst>
              </a:tr>
              <a:tr h="370840">
                <a:tc rowSpan="2">
                  <a:txBody>
                    <a:bodyPr/>
                    <a:lstStyle/>
                    <a:p>
                      <a:pPr algn="ctr"/>
                      <a:r>
                        <a:rPr lang="zh-TW" altLang="en-US" sz="1200" b="1" dirty="0">
                          <a:solidFill>
                            <a:schemeClr val="bg1"/>
                          </a:solidFill>
                        </a:rPr>
                        <a:t>展區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en-US" altLang="zh-TW" sz="1200" b="1" dirty="0">
                          <a:solidFill>
                            <a:schemeClr val="tx1"/>
                          </a:solidFill>
                          <a:latin typeface="+mn-lt"/>
                          <a:ea typeface="+mn-ea"/>
                        </a:rPr>
                        <a:t>B03</a:t>
                      </a:r>
                      <a:r>
                        <a:rPr lang="zh-TW" altLang="en-US" sz="1200" b="1" dirty="0">
                          <a:solidFill>
                            <a:schemeClr val="tx1"/>
                          </a:solidFill>
                          <a:latin typeface="+mn-lt"/>
                          <a:ea typeface="+mn-ea"/>
                        </a:rPr>
                        <a:t>藝文展覽館</a:t>
                      </a:r>
                      <a:r>
                        <a:rPr lang="en-US" altLang="zh-TW" sz="1200" b="1" dirty="0">
                          <a:solidFill>
                            <a:schemeClr val="tx1"/>
                          </a:solidFill>
                          <a:latin typeface="+mn-lt"/>
                          <a:ea typeface="+mn-ea"/>
                        </a:rPr>
                        <a:t>CD</a:t>
                      </a:r>
                      <a:r>
                        <a:rPr lang="zh-TW" altLang="en-US" sz="1200" b="1" dirty="0">
                          <a:solidFill>
                            <a:schemeClr val="tx1"/>
                          </a:solidFill>
                          <a:latin typeface="+mn-lt"/>
                          <a:ea typeface="+mn-ea"/>
                        </a:rPr>
                        <a:t>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US" altLang="zh-TW" sz="1200" b="1" dirty="0">
                          <a:latin typeface="+mn-lt"/>
                          <a:ea typeface="+mn-ea"/>
                        </a:rPr>
                        <a:t>R04</a:t>
                      </a:r>
                      <a:r>
                        <a:rPr lang="zh-TW" altLang="en-US" sz="1200" b="1" dirty="0">
                          <a:latin typeface="+mn-lt"/>
                          <a:ea typeface="+mn-ea"/>
                        </a:rPr>
                        <a:t>願景館</a:t>
                      </a:r>
                      <a:r>
                        <a:rPr lang="en-US" altLang="zh-TW" sz="1200" b="1" dirty="0">
                          <a:latin typeface="+mn-lt"/>
                          <a:ea typeface="+mn-ea"/>
                        </a:rPr>
                        <a:t>3</a:t>
                      </a:r>
                      <a:r>
                        <a:rPr lang="zh-TW" altLang="en-US" sz="1200" b="1" dirty="0">
                          <a:latin typeface="+mn-lt"/>
                          <a:ea typeface="+mn-ea"/>
                        </a:rPr>
                        <a:t>樓</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algn="ctr"/>
                      <a:r>
                        <a:rPr lang="en-US" altLang="zh-TW" sz="1200" b="1" dirty="0">
                          <a:latin typeface="+mn-lt"/>
                          <a:ea typeface="+mn-ea"/>
                        </a:rPr>
                        <a:t>B04</a:t>
                      </a:r>
                      <a:r>
                        <a:rPr lang="zh-TW" altLang="en-US" sz="1200" b="1" dirty="0">
                          <a:latin typeface="+mn-lt"/>
                          <a:ea typeface="+mn-ea"/>
                        </a:rPr>
                        <a:t>舞蹈排練室</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31610333"/>
                  </a:ext>
                </a:extLst>
              </a:tr>
              <a:tr h="370840">
                <a:tc v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latin typeface="+mn-lt"/>
                          <a:ea typeface="+mn-ea"/>
                        </a:rPr>
                        <a:t>□ </a:t>
                      </a:r>
                      <a:r>
                        <a:rPr lang="en-US" altLang="zh-TW" sz="1200" dirty="0">
                          <a:solidFill>
                            <a:schemeClr val="tx1"/>
                          </a:solidFill>
                          <a:latin typeface="+mn-lt"/>
                          <a:ea typeface="+mn-ea"/>
                        </a:rPr>
                        <a:t>A</a:t>
                      </a:r>
                      <a:r>
                        <a:rPr lang="zh-TW" altLang="en-US" sz="1200" dirty="0">
                          <a:solidFill>
                            <a:schemeClr val="tx1"/>
                          </a:solidFill>
                          <a:latin typeface="+mn-lt"/>
                          <a:ea typeface="+mn-ea"/>
                        </a:rPr>
                        <a:t>     □ </a:t>
                      </a:r>
                      <a:r>
                        <a:rPr lang="en-US" altLang="zh-TW" sz="1200" dirty="0">
                          <a:solidFill>
                            <a:schemeClr val="tx1"/>
                          </a:solidFill>
                          <a:latin typeface="+mn-lt"/>
                          <a:ea typeface="+mn-ea"/>
                        </a:rPr>
                        <a:t>B</a:t>
                      </a:r>
                      <a:r>
                        <a:rPr lang="zh-TW" altLang="en-US" sz="1200" dirty="0">
                          <a:solidFill>
                            <a:schemeClr val="tx1"/>
                          </a:solidFill>
                          <a:latin typeface="+mn-lt"/>
                          <a:ea typeface="+mn-ea"/>
                        </a:rPr>
                        <a:t>     □ </a:t>
                      </a:r>
                      <a:r>
                        <a:rPr lang="en-US" altLang="zh-TW" sz="1200" dirty="0">
                          <a:solidFill>
                            <a:schemeClr val="tx1"/>
                          </a:solidFill>
                          <a:latin typeface="+mn-lt"/>
                          <a:ea typeface="+mn-ea"/>
                        </a:rPr>
                        <a:t>C</a:t>
                      </a:r>
                      <a:r>
                        <a:rPr lang="zh-TW" altLang="en-US" sz="1200" dirty="0">
                          <a:solidFill>
                            <a:schemeClr val="tx1"/>
                          </a:solidFill>
                          <a:latin typeface="+mn-lt"/>
                          <a:ea typeface="+mn-ea"/>
                        </a:rPr>
                        <a:t>     □ </a:t>
                      </a:r>
                      <a:r>
                        <a:rPr lang="en-US" altLang="zh-TW" sz="1200" dirty="0">
                          <a:solidFill>
                            <a:schemeClr val="tx1"/>
                          </a:solidFill>
                          <a:latin typeface="+mn-lt"/>
                          <a:ea typeface="+mn-ea"/>
                        </a:rPr>
                        <a:t>D</a:t>
                      </a:r>
                      <a:endParaRPr lang="zh-TW" altLang="en-US" sz="1200" dirty="0">
                        <a:solidFill>
                          <a:schemeClr val="tx1"/>
                        </a:solidFill>
                        <a:latin typeface="+mn-lt"/>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E</a:t>
                      </a:r>
                      <a:r>
                        <a:rPr lang="zh-TW" altLang="en-US" sz="1200" dirty="0">
                          <a:solidFill>
                            <a:schemeClr val="tx1"/>
                          </a:solidFill>
                          <a:latin typeface="+mn-lt"/>
                          <a:ea typeface="+mn-ea"/>
                        </a:rPr>
                        <a:t>     □ </a:t>
                      </a:r>
                      <a:r>
                        <a:rPr lang="en-US" altLang="zh-TW" sz="1200" dirty="0">
                          <a:solidFill>
                            <a:schemeClr val="tx1"/>
                          </a:solidFill>
                          <a:latin typeface="+mn-lt"/>
                          <a:ea typeface="+mn-ea"/>
                        </a:rPr>
                        <a:t>F</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G</a:t>
                      </a:r>
                      <a:r>
                        <a:rPr lang="zh-TW" altLang="en-US" sz="1200" dirty="0">
                          <a:solidFill>
                            <a:schemeClr val="tx1"/>
                          </a:solidFill>
                          <a:latin typeface="+mn-lt"/>
                          <a:ea typeface="+mn-ea"/>
                        </a:rPr>
                        <a:t>     □ </a:t>
                      </a:r>
                      <a:r>
                        <a:rPr lang="en-US" altLang="zh-TW" sz="1200" dirty="0">
                          <a:solidFill>
                            <a:schemeClr val="tx1"/>
                          </a:solidFill>
                          <a:latin typeface="+mn-lt"/>
                          <a:ea typeface="+mn-ea"/>
                        </a:rPr>
                        <a:t>H</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655690"/>
                  </a:ext>
                </a:extLst>
              </a:tr>
              <a:tr h="370840">
                <a:tc rowSpan="13">
                  <a:txBody>
                    <a:bodyPr/>
                    <a:lstStyle/>
                    <a:p>
                      <a:pPr algn="ctr"/>
                      <a:r>
                        <a:rPr lang="zh-TW" altLang="en-US" sz="1200" b="1" dirty="0">
                          <a:solidFill>
                            <a:schemeClr val="bg1"/>
                          </a:solidFill>
                        </a:rPr>
                        <a:t>展場負責人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b="1" dirty="0">
                          <a:solidFill>
                            <a:schemeClr val="bg1"/>
                          </a:solidFill>
                        </a:rPr>
                        <a:t>日期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b="1" dirty="0">
                          <a:solidFill>
                            <a:schemeClr val="bg1"/>
                          </a:solidFill>
                        </a:rPr>
                        <a:t>姓名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b="1" dirty="0">
                          <a:solidFill>
                            <a:schemeClr val="bg1"/>
                          </a:solidFill>
                        </a:rPr>
                        <a:t>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extLst>
                  <a:ext uri="{0D108BD9-81ED-4DB2-BD59-A6C34878D82A}">
                    <a16:rowId xmlns:a16="http://schemas.microsoft.com/office/drawing/2014/main" val="4120071412"/>
                  </a:ext>
                </a:extLst>
              </a:tr>
              <a:tr h="370840">
                <a:tc vMerge="1">
                  <a:txBody>
                    <a:bodyPr/>
                    <a:lstStyle/>
                    <a:p>
                      <a:endParaRPr lang="zh-TW" altLang="en-US"/>
                    </a:p>
                  </a:txBody>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altLang="zh-TW" sz="1200" dirty="0">
                          <a:solidFill>
                            <a:schemeClr val="tx1"/>
                          </a:solidFill>
                        </a:rPr>
                        <a:t>5/23</a:t>
                      </a:r>
                      <a:r>
                        <a:rPr lang="zh-TW" altLang="en-US" sz="1200" dirty="0">
                          <a:solidFill>
                            <a:schemeClr val="tx1"/>
                          </a:solidFill>
                        </a:rPr>
                        <a:t>（五）</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8660445"/>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5/24</a:t>
                      </a:r>
                      <a:r>
                        <a:rPr lang="zh-TW" altLang="en-US" sz="1200" dirty="0">
                          <a:solidFill>
                            <a:schemeClr val="tx1"/>
                          </a:solidFill>
                        </a:rPr>
                        <a:t>（六）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08943"/>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5/25</a:t>
                      </a:r>
                      <a:r>
                        <a:rPr lang="zh-TW" altLang="en-US" sz="1200" dirty="0">
                          <a:solidFill>
                            <a:schemeClr val="tx1"/>
                          </a:solidFill>
                        </a:rPr>
                        <a:t>（日）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7841643"/>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5/26</a:t>
                      </a:r>
                      <a:r>
                        <a:rPr lang="zh-TW" altLang="en-US" sz="1200" dirty="0">
                          <a:solidFill>
                            <a:schemeClr val="tx1"/>
                          </a:solidFill>
                        </a:rPr>
                        <a:t>（一）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864457"/>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5/27</a:t>
                      </a:r>
                      <a:r>
                        <a:rPr lang="zh-TW" altLang="en-US" sz="1200" dirty="0">
                          <a:solidFill>
                            <a:schemeClr val="tx1"/>
                          </a:solidFill>
                        </a:rPr>
                        <a:t>（二）</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0320177"/>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5/28</a:t>
                      </a:r>
                      <a:r>
                        <a:rPr lang="zh-TW" altLang="en-US" sz="1200" dirty="0">
                          <a:solidFill>
                            <a:schemeClr val="tx1"/>
                          </a:solidFill>
                        </a:rPr>
                        <a:t>（三）</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942264"/>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5/29</a:t>
                      </a:r>
                      <a:r>
                        <a:rPr lang="zh-TW" altLang="en-US" sz="1200" dirty="0">
                          <a:solidFill>
                            <a:schemeClr val="tx1"/>
                          </a:solidFill>
                        </a:rPr>
                        <a:t>（四）</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092946"/>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5/30</a:t>
                      </a:r>
                      <a:r>
                        <a:rPr lang="zh-TW" altLang="en-US" sz="1200" dirty="0">
                          <a:solidFill>
                            <a:schemeClr val="tx1"/>
                          </a:solidFill>
                        </a:rPr>
                        <a:t>（五）</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330909"/>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5/31</a:t>
                      </a:r>
                      <a:r>
                        <a:rPr lang="zh-TW" altLang="en-US" sz="1200" dirty="0">
                          <a:solidFill>
                            <a:schemeClr val="tx1"/>
                          </a:solidFill>
                        </a:rPr>
                        <a:t>（六）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0800432"/>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6/1</a:t>
                      </a:r>
                      <a:r>
                        <a:rPr lang="zh-TW" altLang="en-US" sz="1200" dirty="0">
                          <a:solidFill>
                            <a:schemeClr val="tx1"/>
                          </a:solidFill>
                        </a:rPr>
                        <a:t>（日）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4205"/>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6/2</a:t>
                      </a:r>
                      <a:r>
                        <a:rPr lang="zh-TW" altLang="en-US" sz="1200" dirty="0">
                          <a:solidFill>
                            <a:schemeClr val="tx1"/>
                          </a:solidFill>
                        </a:rPr>
                        <a:t>（一）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201305"/>
                  </a:ext>
                </a:extLst>
              </a:tr>
              <a:tr h="370840">
                <a:tc v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TW" sz="1200" dirty="0">
                          <a:solidFill>
                            <a:schemeClr val="tx1"/>
                          </a:solidFill>
                        </a:rPr>
                        <a:t>6/3</a:t>
                      </a:r>
                      <a:r>
                        <a:rPr lang="zh-TW" altLang="en-US" sz="1200" dirty="0">
                          <a:solidFill>
                            <a:schemeClr val="tx1"/>
                          </a:solidFill>
                        </a:rPr>
                        <a:t>（二）</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02631"/>
                  </a:ext>
                </a:extLst>
              </a:tr>
              <a:tr h="370840">
                <a:tc>
                  <a:txBody>
                    <a:bodyPr/>
                    <a:lstStyle/>
                    <a:p>
                      <a:pPr algn="ctr"/>
                      <a:r>
                        <a:rPr lang="zh-TW" altLang="en-US" sz="1200" b="1" dirty="0">
                          <a:solidFill>
                            <a:schemeClr val="bg1"/>
                          </a:solidFill>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3">
                  <a:txBody>
                    <a:bodyPr/>
                    <a:lstStyle/>
                    <a:p>
                      <a:pPr marL="228600" indent="-228600" algn="l">
                        <a:buFont typeface="+mj-lt"/>
                        <a:buAutoNum type="arabicPeriod"/>
                      </a:pPr>
                      <a:r>
                        <a:rPr lang="zh-TW" altLang="en-US" sz="1200" dirty="0">
                          <a:solidFill>
                            <a:schemeClr val="tx1"/>
                          </a:solidFill>
                          <a:latin typeface="+mn-ea"/>
                          <a:ea typeface="+mn-ea"/>
                        </a:rPr>
                        <a:t>為確保展場秩序及安全，請各參展單位確實填寫每日展場負責人及聯絡電話。</a:t>
                      </a:r>
                      <a:endParaRPr lang="en-US" altLang="zh-TW" sz="1200" dirty="0">
                        <a:solidFill>
                          <a:schemeClr val="tx1"/>
                        </a:solidFill>
                        <a:latin typeface="+mn-ea"/>
                        <a:ea typeface="+mn-ea"/>
                      </a:endParaRPr>
                    </a:p>
                    <a:p>
                      <a:pPr marL="228600" indent="-228600" algn="l">
                        <a:buFont typeface="+mj-lt"/>
                        <a:buAutoNum type="arabicPeriod"/>
                      </a:pPr>
                      <a:endParaRPr lang="zh-TW" altLang="en-US" sz="1200" dirty="0">
                        <a:solidFill>
                          <a:schemeClr val="tx1"/>
                        </a:solidFill>
                        <a:latin typeface="+mn-ea"/>
                        <a:ea typeface="+mn-ea"/>
                      </a:endParaRPr>
                    </a:p>
                    <a:p>
                      <a:pPr marL="228600" indent="-228600" algn="l">
                        <a:buFont typeface="+mj-lt"/>
                        <a:buAutoNum type="arabicPeriod"/>
                      </a:pPr>
                      <a:r>
                        <a:rPr lang="zh-TW" altLang="en-US" sz="1200" dirty="0">
                          <a:solidFill>
                            <a:schemeClr val="tx1"/>
                          </a:solidFill>
                          <a:latin typeface="+mn-ea"/>
                          <a:ea typeface="+mn-ea"/>
                        </a:rPr>
                        <a:t>若發現展場違規而無法聯繫負責人告知改善，將扣除該校系保證金。</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7534916"/>
                  </a:ext>
                </a:extLst>
              </a:tr>
            </a:tbl>
          </a:graphicData>
        </a:graphic>
      </p:graphicFrame>
      <p:sp>
        <p:nvSpPr>
          <p:cNvPr id="10" name="文字方塊 9">
            <a:extLst>
              <a:ext uri="{FF2B5EF4-FFF2-40B4-BE49-F238E27FC236}">
                <a16:creationId xmlns:a16="http://schemas.microsoft.com/office/drawing/2014/main" id="{73A21245-7EF1-0207-ED8A-6357B313E02D}"/>
              </a:ext>
            </a:extLst>
          </p:cNvPr>
          <p:cNvSpPr txBox="1"/>
          <p:nvPr/>
        </p:nvSpPr>
        <p:spPr>
          <a:xfrm>
            <a:off x="863600" y="9854769"/>
            <a:ext cx="1829347" cy="339580"/>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endParaRPr lang="en-US" altLang="zh-TW" sz="1200" dirty="0"/>
          </a:p>
        </p:txBody>
      </p:sp>
    </p:spTree>
    <p:extLst>
      <p:ext uri="{BB962C8B-B14F-4D97-AF65-F5344CB8AC3E}">
        <p14:creationId xmlns:p14="http://schemas.microsoft.com/office/powerpoint/2010/main" val="418423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6C459-4FD1-5B2A-2D05-46202DFB45A4}"/>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83679659-D8D9-9F5B-2010-CF35AC2C8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9" y="917575"/>
            <a:ext cx="6170197" cy="8723382"/>
          </a:xfrm>
          <a:prstGeom prst="rect">
            <a:avLst/>
          </a:prstGeom>
        </p:spPr>
      </p:pic>
      <p:sp>
        <p:nvSpPr>
          <p:cNvPr id="2" name="標題 1">
            <a:extLst>
              <a:ext uri="{FF2B5EF4-FFF2-40B4-BE49-F238E27FC236}">
                <a16:creationId xmlns:a16="http://schemas.microsoft.com/office/drawing/2014/main" id="{78D04FDA-7595-0C95-4B31-50CF31232651}"/>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附件四、貨車通行位置圖</a:t>
            </a:r>
          </a:p>
        </p:txBody>
      </p:sp>
      <p:sp>
        <p:nvSpPr>
          <p:cNvPr id="2207" name="投影片編號版面配置區 2206">
            <a:extLst>
              <a:ext uri="{FF2B5EF4-FFF2-40B4-BE49-F238E27FC236}">
                <a16:creationId xmlns:a16="http://schemas.microsoft.com/office/drawing/2014/main" id="{1C63F8F4-3FC8-2231-BFE4-D085E8199A30}"/>
              </a:ext>
            </a:extLst>
          </p:cNvPr>
          <p:cNvSpPr>
            <a:spLocks noGrp="1"/>
          </p:cNvSpPr>
          <p:nvPr>
            <p:ph type="sldNum" sz="quarter" idx="12"/>
          </p:nvPr>
        </p:nvSpPr>
        <p:spPr/>
        <p:txBody>
          <a:bodyPr/>
          <a:lstStyle/>
          <a:p>
            <a:fld id="{190417D1-679B-4AED-B0B8-307666A9DFF4}" type="slidenum">
              <a:rPr lang="zh-TW" altLang="en-US" smtClean="0"/>
              <a:t>23</a:t>
            </a:fld>
            <a:endParaRPr lang="zh-TW" altLang="en-US"/>
          </a:p>
        </p:txBody>
      </p:sp>
      <p:sp>
        <p:nvSpPr>
          <p:cNvPr id="7" name="內容版面配置區 2">
            <a:extLst>
              <a:ext uri="{FF2B5EF4-FFF2-40B4-BE49-F238E27FC236}">
                <a16:creationId xmlns:a16="http://schemas.microsoft.com/office/drawing/2014/main" id="{FE942DAC-5AD5-4A4C-509B-4E5C05BB9034}"/>
              </a:ext>
            </a:extLst>
          </p:cNvPr>
          <p:cNvSpPr>
            <a:spLocks noGrp="1"/>
          </p:cNvSpPr>
          <p:nvPr>
            <p:ph idx="1"/>
          </p:nvPr>
        </p:nvSpPr>
        <p:spPr>
          <a:xfrm>
            <a:off x="863601" y="8900414"/>
            <a:ext cx="5832474" cy="1129856"/>
          </a:xfrm>
        </p:spPr>
        <p:txBody>
          <a:bodyPr>
            <a:noAutofit/>
          </a:bodyPr>
          <a:lstStyle/>
          <a:p>
            <a:pPr marL="0" marR="0" lvl="0" indent="0" algn="just" defTabSz="914400" rtl="0" eaLnBrk="0" fontAlgn="base" latinLnBrk="0" hangingPunct="0">
              <a:lnSpc>
                <a:spcPct val="150000"/>
              </a:lnSpc>
              <a:spcBef>
                <a:spcPct val="0"/>
              </a:spcBef>
              <a:spcAft>
                <a:spcPct val="0"/>
              </a:spcAft>
              <a:buClrTx/>
              <a:buSzTx/>
              <a:buNone/>
              <a:tabLst/>
            </a:pPr>
            <a:r>
              <a:rPr lang="en-US" altLang="zh-TW" sz="1200" dirty="0">
                <a:latin typeface="+mn-ea"/>
              </a:rPr>
              <a:t>※</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園區內行人徒步區（中央廣場及文化資產大道大道等地磚地面）僅提供行駛</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6.5</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噸以下大型車輛，如需於行人徒步區裝卸貨物可於取得臨時停車證後，以限速</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20</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公里以下行駛外（限高</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3</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公尺、重</a:t>
            </a:r>
            <a:r>
              <a:rPr kumimoji="0" lang="en-US" altLang="zh-TW" sz="1200" i="0" strike="noStrike" cap="none" normalizeH="0" baseline="0" dirty="0">
                <a:ln>
                  <a:noFill/>
                </a:ln>
                <a:solidFill>
                  <a:schemeClr val="tx1"/>
                </a:solidFill>
                <a:effectLst/>
                <a:latin typeface="+mn-ea"/>
                <a:cs typeface="微軟正黑體" panose="020B0604030504040204" pitchFamily="34" charset="-120"/>
              </a:rPr>
              <a:t>6.5</a:t>
            </a:r>
            <a:r>
              <a:rPr kumimoji="0" lang="zh-TW" altLang="en-US" sz="1200" i="0" strike="noStrike" cap="none" normalizeH="0" baseline="0" dirty="0">
                <a:ln>
                  <a:noFill/>
                </a:ln>
                <a:solidFill>
                  <a:schemeClr val="tx1"/>
                </a:solidFill>
                <a:effectLst/>
                <a:latin typeface="+mn-ea"/>
                <a:cs typeface="微軟正黑體" panose="020B0604030504040204" pitchFamily="34" charset="-120"/>
              </a:rPr>
              <a:t>噸以內），並且裝卸完貨物後盡速離開，進場車輛到達定位後亦須關閉引擎。</a:t>
            </a:r>
          </a:p>
        </p:txBody>
      </p:sp>
    </p:spTree>
    <p:extLst>
      <p:ext uri="{BB962C8B-B14F-4D97-AF65-F5344CB8AC3E}">
        <p14:creationId xmlns:p14="http://schemas.microsoft.com/office/powerpoint/2010/main" val="188549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F1E8D-3167-F619-6B08-58EF9797575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028A071-5DFA-CFBE-E925-B55CB472E10C}"/>
              </a:ext>
            </a:extLst>
          </p:cNvPr>
          <p:cNvSpPr>
            <a:spLocks noGrp="1"/>
          </p:cNvSpPr>
          <p:nvPr>
            <p:ph type="title"/>
          </p:nvPr>
        </p:nvSpPr>
        <p:spPr>
          <a:xfrm>
            <a:off x="757582" y="256032"/>
            <a:ext cx="6181912" cy="1129856"/>
          </a:xfrm>
        </p:spPr>
        <p:txBody>
          <a:bodyPr>
            <a:normAutofit/>
          </a:bodyPr>
          <a:lstStyle/>
          <a:p>
            <a:r>
              <a:rPr lang="zh-TW" altLang="en-US" sz="2000" b="1" dirty="0">
                <a:latin typeface="+mn-ea"/>
                <a:ea typeface="+mn-ea"/>
              </a:rPr>
              <a:t>附件五、貨車進退場申請書</a:t>
            </a:r>
          </a:p>
        </p:txBody>
      </p:sp>
      <p:sp>
        <p:nvSpPr>
          <p:cNvPr id="2207" name="投影片編號版面配置區 2206">
            <a:extLst>
              <a:ext uri="{FF2B5EF4-FFF2-40B4-BE49-F238E27FC236}">
                <a16:creationId xmlns:a16="http://schemas.microsoft.com/office/drawing/2014/main" id="{62084879-A8D0-31BA-B33E-2F9F2D7B7FCD}"/>
              </a:ext>
            </a:extLst>
          </p:cNvPr>
          <p:cNvSpPr>
            <a:spLocks noGrp="1"/>
          </p:cNvSpPr>
          <p:nvPr>
            <p:ph type="sldNum" sz="quarter" idx="12"/>
          </p:nvPr>
        </p:nvSpPr>
        <p:spPr/>
        <p:txBody>
          <a:bodyPr/>
          <a:lstStyle/>
          <a:p>
            <a:fld id="{190417D1-679B-4AED-B0B8-307666A9DFF4}" type="slidenum">
              <a:rPr lang="zh-TW" altLang="en-US" smtClean="0"/>
              <a:t>24</a:t>
            </a:fld>
            <a:endParaRPr lang="zh-TW" altLang="en-US"/>
          </a:p>
        </p:txBody>
      </p:sp>
      <p:graphicFrame>
        <p:nvGraphicFramePr>
          <p:cNvPr id="5" name="表格 4">
            <a:extLst>
              <a:ext uri="{FF2B5EF4-FFF2-40B4-BE49-F238E27FC236}">
                <a16:creationId xmlns:a16="http://schemas.microsoft.com/office/drawing/2014/main" id="{2C4D21B2-51A1-046C-13A4-128AE8F2A9E9}"/>
              </a:ext>
            </a:extLst>
          </p:cNvPr>
          <p:cNvGraphicFramePr>
            <a:graphicFrameLocks noGrp="1"/>
          </p:cNvGraphicFramePr>
          <p:nvPr>
            <p:extLst>
              <p:ext uri="{D42A27DB-BD31-4B8C-83A1-F6EECF244321}">
                <p14:modId xmlns:p14="http://schemas.microsoft.com/office/powerpoint/2010/main" val="3504369869"/>
              </p:ext>
            </p:extLst>
          </p:nvPr>
        </p:nvGraphicFramePr>
        <p:xfrm>
          <a:off x="354872" y="1084804"/>
          <a:ext cx="6849930" cy="8932293"/>
        </p:xfrm>
        <a:graphic>
          <a:graphicData uri="http://schemas.openxmlformats.org/drawingml/2006/table">
            <a:tbl>
              <a:tblPr firstRow="1" bandRow="1">
                <a:tableStyleId>{5C22544A-7EE6-4342-B048-85BDC9FD1C3A}</a:tableStyleId>
              </a:tblPr>
              <a:tblGrid>
                <a:gridCol w="1712483">
                  <a:extLst>
                    <a:ext uri="{9D8B030D-6E8A-4147-A177-3AD203B41FA5}">
                      <a16:colId xmlns:a16="http://schemas.microsoft.com/office/drawing/2014/main" val="1044003062"/>
                    </a:ext>
                  </a:extLst>
                </a:gridCol>
                <a:gridCol w="1712483">
                  <a:extLst>
                    <a:ext uri="{9D8B030D-6E8A-4147-A177-3AD203B41FA5}">
                      <a16:colId xmlns:a16="http://schemas.microsoft.com/office/drawing/2014/main" val="817026306"/>
                    </a:ext>
                  </a:extLst>
                </a:gridCol>
                <a:gridCol w="831919">
                  <a:extLst>
                    <a:ext uri="{9D8B030D-6E8A-4147-A177-3AD203B41FA5}">
                      <a16:colId xmlns:a16="http://schemas.microsoft.com/office/drawing/2014/main" val="1138886080"/>
                    </a:ext>
                  </a:extLst>
                </a:gridCol>
                <a:gridCol w="2593045">
                  <a:extLst>
                    <a:ext uri="{9D8B030D-6E8A-4147-A177-3AD203B41FA5}">
                      <a16:colId xmlns:a16="http://schemas.microsoft.com/office/drawing/2014/main" val="1205060484"/>
                    </a:ext>
                  </a:extLst>
                </a:gridCol>
              </a:tblGrid>
              <a:tr h="300048">
                <a:tc gridSpan="4">
                  <a:txBody>
                    <a:bodyPr/>
                    <a:lstStyle/>
                    <a:p>
                      <a:pPr algn="ctr"/>
                      <a:r>
                        <a:rPr lang="zh-TW" altLang="en-US" sz="1400" dirty="0">
                          <a:solidFill>
                            <a:schemeClr val="tx1"/>
                          </a:solidFill>
                        </a:rPr>
                        <a:t>文化部文化資產園區進撤場車輛通行申請書</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06627053"/>
                  </a:ext>
                </a:extLst>
              </a:tr>
              <a:tr h="260513">
                <a:tc gridSpan="4">
                  <a:txBody>
                    <a:bodyPr/>
                    <a:lstStyle/>
                    <a:p>
                      <a:pPr algn="r"/>
                      <a:r>
                        <a:rPr lang="zh-TW" altLang="en-US" sz="800" dirty="0">
                          <a:latin typeface="+mn-ea"/>
                          <a:ea typeface="+mn-ea"/>
                        </a:rPr>
                        <a:t>申請案編號：</a:t>
                      </a:r>
                      <a:r>
                        <a:rPr lang="en-US" altLang="zh-TW" sz="800" dirty="0">
                          <a:latin typeface="+mn-ea"/>
                          <a:ea typeface="+mn-ea"/>
                        </a:rPr>
                        <a:t>____________________</a:t>
                      </a:r>
                      <a:r>
                        <a:rPr lang="zh-TW" altLang="en-US" sz="800" dirty="0">
                          <a:latin typeface="+mn-ea"/>
                          <a:ea typeface="+mn-ea"/>
                        </a:rPr>
                        <a:t>（由本單位填寫）</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4908982"/>
                  </a:ext>
                </a:extLst>
              </a:tr>
              <a:tr h="370840">
                <a:tc>
                  <a:txBody>
                    <a:bodyPr/>
                    <a:lstStyle/>
                    <a:p>
                      <a:pPr algn="ctr"/>
                      <a:r>
                        <a:rPr lang="zh-TW" altLang="en-US" sz="1200" b="1" dirty="0"/>
                        <a:t>申請單位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3">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785494"/>
                  </a:ext>
                </a:extLst>
              </a:tr>
              <a:tr h="370840">
                <a:tc>
                  <a:txBody>
                    <a:bodyPr/>
                    <a:lstStyle/>
                    <a:p>
                      <a:pPr algn="ctr"/>
                      <a:r>
                        <a:rPr lang="zh-TW" altLang="en-US" sz="1200" b="1" dirty="0"/>
                        <a:t>展演名稱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3">
                  <a:txBody>
                    <a:bodyPr/>
                    <a:lstStyle/>
                    <a:p>
                      <a:r>
                        <a:rPr lang="en-US" altLang="zh-TW" sz="1200" dirty="0"/>
                        <a:t>2025</a:t>
                      </a:r>
                      <a:r>
                        <a:rPr lang="zh-TW" altLang="en-US" sz="1200" dirty="0"/>
                        <a:t>年</a:t>
                      </a:r>
                      <a:r>
                        <a:rPr lang="en-US" altLang="zh-TW" sz="1200" dirty="0"/>
                        <a:t>A+</a:t>
                      </a:r>
                      <a:r>
                        <a:rPr lang="zh-TW" altLang="en-US" sz="1200" dirty="0"/>
                        <a:t>文化資產創意獎 得獎暨入圍作品展覽（校院展）</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32857888"/>
                  </a:ext>
                </a:extLst>
              </a:tr>
              <a:tr h="370840">
                <a:tc>
                  <a:txBody>
                    <a:bodyPr/>
                    <a:lstStyle/>
                    <a:p>
                      <a:pPr algn="ctr"/>
                      <a:r>
                        <a:rPr lang="zh-TW" altLang="en-US" sz="1200" b="1" dirty="0"/>
                        <a:t>工作場地</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3">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079325"/>
                  </a:ext>
                </a:extLst>
              </a:tr>
              <a:tr h="370840">
                <a:tc rowSpan="2">
                  <a:txBody>
                    <a:bodyPr/>
                    <a:lstStyle/>
                    <a:p>
                      <a:pPr algn="ctr"/>
                      <a:r>
                        <a:rPr lang="zh-TW" altLang="en-US" sz="1200" b="1" dirty="0"/>
                        <a:t>承辦人（第一位）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r>
                        <a:rPr lang="zh-TW" altLang="en-US" sz="1200" b="1" dirty="0"/>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公司：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49076530"/>
                  </a:ext>
                </a:extLst>
              </a:tr>
              <a:tr h="370840">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手機：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56761743"/>
                  </a:ext>
                </a:extLst>
              </a:tr>
              <a:tr h="370840">
                <a:tc rowSpan="2">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t>承辦人（第二位）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rowSpan="2">
                  <a:txBody>
                    <a:bodyPr/>
                    <a:lstStyle/>
                    <a:p>
                      <a:r>
                        <a:rPr lang="zh-TW" altLang="en-US" sz="1200" b="1" dirty="0"/>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公司：</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75460528"/>
                  </a:ext>
                </a:extLst>
              </a:tr>
              <a:tr h="370840">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v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手機：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96237743"/>
                  </a:ext>
                </a:extLst>
              </a:tr>
              <a:tr h="279620">
                <a:tc gridSpan="4">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t>進、撤場車輛出入時間表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04831494"/>
                  </a:ext>
                </a:extLst>
              </a:tr>
              <a:tr h="273215">
                <a:tc>
                  <a:txBody>
                    <a:bodyPr/>
                    <a:lstStyle/>
                    <a:p>
                      <a:pPr algn="ctr"/>
                      <a:r>
                        <a:rPr lang="zh-TW" altLang="en-US" sz="1200" b="1" dirty="0"/>
                        <a:t>進、撤場</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zh-TW" altLang="en-US" sz="1200" b="1" dirty="0"/>
                        <a:t>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ctr"/>
                      <a:r>
                        <a:rPr lang="zh-TW" altLang="en-US" sz="1200" b="1" dirty="0"/>
                        <a:t>概況</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53766262"/>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10069287"/>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342988956"/>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527953101"/>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3345259088"/>
                  </a:ext>
                </a:extLst>
              </a:tr>
              <a:tr h="370840">
                <a:tc>
                  <a:txBody>
                    <a:bodyPr/>
                    <a:lstStyle/>
                    <a:p>
                      <a:r>
                        <a:rPr lang="zh-TW" altLang="en-US" sz="1200" dirty="0"/>
                        <a:t>車號：</a:t>
                      </a:r>
                      <a:endParaRPr lang="en-US" altLang="zh-TW" sz="1200" dirty="0"/>
                    </a:p>
                    <a:p>
                      <a:r>
                        <a:rPr lang="zh-TW" altLang="en-US" sz="1200" dirty="0"/>
                        <a:t>車輛廠商：</a:t>
                      </a:r>
                      <a:endParaRPr lang="en-US" altLang="zh-TW" sz="1200" dirty="0"/>
                    </a:p>
                    <a:p>
                      <a:r>
                        <a:rPr lang="zh-TW" altLang="en-US" sz="1200" dirty="0"/>
                        <a:t>□進場  □撤場</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□單一日期：  年  月  日</a:t>
                      </a:r>
                      <a:endParaRPr lang="en-US" altLang="zh-TW" sz="1200" dirty="0"/>
                    </a:p>
                    <a:p>
                      <a:r>
                        <a:rPr lang="zh-TW" altLang="en-US" sz="1200" dirty="0"/>
                        <a:t>□期間：  年  月  日至</a:t>
                      </a:r>
                      <a:endParaRPr lang="en-US" altLang="zh-TW" sz="1200" dirty="0"/>
                    </a:p>
                    <a:p>
                      <a:r>
                        <a:rPr lang="zh-TW" altLang="en-US" sz="1200" dirty="0"/>
                        <a:t>              年  月  日</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出入口：■復興哨</a:t>
                      </a:r>
                      <a:endParaRPr lang="en-US" altLang="zh-TW" sz="1200" dirty="0"/>
                    </a:p>
                    <a:p>
                      <a:r>
                        <a:rPr lang="zh-TW" altLang="en-US" sz="1200" dirty="0"/>
                        <a:t>車種：□小型車 □</a:t>
                      </a:r>
                      <a:r>
                        <a:rPr lang="en-US" altLang="zh-TW" sz="1200" dirty="0"/>
                        <a:t>6.5</a:t>
                      </a:r>
                      <a:r>
                        <a:rPr lang="zh-TW" altLang="en-US" sz="1200" dirty="0"/>
                        <a:t>頓以上貨車 □</a:t>
                      </a:r>
                      <a:r>
                        <a:rPr lang="en-US" altLang="zh-TW" sz="1200" dirty="0"/>
                        <a:t>6.5</a:t>
                      </a:r>
                      <a:r>
                        <a:rPr lang="zh-TW" altLang="en-US" sz="1200" dirty="0"/>
                        <a:t>噸以下貨車</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1906820237"/>
                  </a:ext>
                </a:extLst>
              </a:tr>
              <a:tr h="370840">
                <a:tc gridSpan="4">
                  <a:txBody>
                    <a:bodyPr/>
                    <a:lstStyle/>
                    <a:p>
                      <a:r>
                        <a:rPr lang="en-US" altLang="zh-TW" sz="1200" b="1" dirty="0">
                          <a:latin typeface="+mn-ea"/>
                        </a:rPr>
                        <a:t>※</a:t>
                      </a:r>
                      <a:r>
                        <a:rPr lang="zh-TW" altLang="en-US" sz="1200" b="1" dirty="0"/>
                        <a:t>注意事項</a:t>
                      </a:r>
                    </a:p>
                    <a:p>
                      <a:r>
                        <a:rPr lang="en-US" altLang="zh-TW" sz="1200" dirty="0"/>
                        <a:t>1. </a:t>
                      </a:r>
                      <a:r>
                        <a:rPr lang="zh-TW" altLang="en-US" sz="1200" dirty="0"/>
                        <a:t>車輛進出文資園區請遵照門口警衛指示停車。</a:t>
                      </a:r>
                    </a:p>
                    <a:p>
                      <a:r>
                        <a:rPr lang="en-US" altLang="zh-TW" sz="1200" dirty="0"/>
                        <a:t>2. </a:t>
                      </a:r>
                      <a:r>
                        <a:rPr lang="zh-TW" altLang="en-US" sz="1200" dirty="0"/>
                        <a:t>卸貨後車輛需停放在指定位置，不可停放園區大道、或園區其他廣場空間。</a:t>
                      </a:r>
                    </a:p>
                    <a:p>
                      <a:r>
                        <a:rPr lang="en-US" altLang="zh-TW" sz="1200" dirty="0"/>
                        <a:t>3. </a:t>
                      </a:r>
                      <a:r>
                        <a:rPr lang="zh-TW" altLang="en-US" sz="1200" dirty="0"/>
                        <a:t>車輛進入園區限速</a:t>
                      </a:r>
                      <a:r>
                        <a:rPr lang="en-US" altLang="zh-TW" sz="1200" dirty="0"/>
                        <a:t>20</a:t>
                      </a:r>
                      <a:r>
                        <a:rPr lang="zh-TW" altLang="en-US" sz="1200" dirty="0"/>
                        <a:t>公里以下。</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2233133358"/>
                  </a:ext>
                </a:extLst>
              </a:tr>
              <a:tr h="370840">
                <a:tc>
                  <a:txBody>
                    <a:bodyPr/>
                    <a:lstStyle/>
                    <a:p>
                      <a:pPr algn="ctr"/>
                      <a:r>
                        <a:rPr lang="zh-TW" altLang="en-US" sz="1200" b="1" dirty="0"/>
                        <a:t>核准</a:t>
                      </a:r>
                    </a:p>
                    <a:p>
                      <a:pPr algn="ctr"/>
                      <a:r>
                        <a:rPr lang="zh-TW" altLang="en-US" sz="1200" b="1" dirty="0"/>
                        <a:t>（雙方蓋章）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r>
                        <a:rPr lang="zh-TW" altLang="en-US" sz="1200" dirty="0"/>
                        <a:t>經營管理單位</a:t>
                      </a:r>
                      <a:endParaRPr lang="en-US" altLang="zh-TW" sz="1200" dirty="0"/>
                    </a:p>
                    <a:p>
                      <a:endParaRPr lang="en-US" altLang="zh-TW" sz="1200" dirty="0"/>
                    </a:p>
                    <a:p>
                      <a:endParaRPr lang="en-US" altLang="zh-TW" sz="1200" dirty="0"/>
                    </a:p>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gridSpan="2">
                  <a:txBody>
                    <a:bodyPr/>
                    <a:lstStyle/>
                    <a:p>
                      <a:r>
                        <a:rPr lang="zh-TW" altLang="en-US" sz="1200" dirty="0"/>
                        <a:t>申請單位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531017379"/>
                  </a:ext>
                </a:extLst>
              </a:tr>
              <a:tr h="370840">
                <a:tc gridSpan="4">
                  <a:txBody>
                    <a:bodyPr/>
                    <a:lstStyle/>
                    <a:p>
                      <a:r>
                        <a:rPr lang="zh-TW" altLang="en-US" sz="1200" dirty="0"/>
                        <a:t>本表影印乙份，正本交管理單位；影印本交警衛室存查。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sz="12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hMerge="1">
                  <a:txBody>
                    <a:bodyPr/>
                    <a:lstStyle/>
                    <a:p>
                      <a:endParaRPr lang="zh-TW" altLang="en-US"/>
                    </a:p>
                  </a:txBody>
                  <a:tcPr/>
                </a:tc>
                <a:extLst>
                  <a:ext uri="{0D108BD9-81ED-4DB2-BD59-A6C34878D82A}">
                    <a16:rowId xmlns:a16="http://schemas.microsoft.com/office/drawing/2014/main" val="2367932908"/>
                  </a:ext>
                </a:extLst>
              </a:tr>
            </a:tbl>
          </a:graphicData>
        </a:graphic>
      </p:graphicFrame>
    </p:spTree>
    <p:extLst>
      <p:ext uri="{BB962C8B-B14F-4D97-AF65-F5344CB8AC3E}">
        <p14:creationId xmlns:p14="http://schemas.microsoft.com/office/powerpoint/2010/main" val="369064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6C4BF-AC8B-5E84-60E8-1930AC45F57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8B34D42-4A6A-7998-F94E-86EEAFACAD2D}"/>
              </a:ext>
            </a:extLst>
          </p:cNvPr>
          <p:cNvSpPr>
            <a:spLocks noGrp="1"/>
          </p:cNvSpPr>
          <p:nvPr>
            <p:ph type="title"/>
          </p:nvPr>
        </p:nvSpPr>
        <p:spPr>
          <a:xfrm>
            <a:off x="770835" y="256032"/>
            <a:ext cx="6181912" cy="1129856"/>
          </a:xfrm>
        </p:spPr>
        <p:txBody>
          <a:bodyPr>
            <a:normAutofit/>
          </a:bodyPr>
          <a:lstStyle/>
          <a:p>
            <a:r>
              <a:rPr lang="zh-TW" altLang="en-US" sz="2000" b="1" dirty="0">
                <a:latin typeface="+mn-ea"/>
                <a:ea typeface="+mn-ea"/>
              </a:rPr>
              <a:t>附件六、展</a:t>
            </a:r>
            <a:r>
              <a:rPr lang="zh-TW" altLang="en-US" sz="2000" b="1" dirty="0">
                <a:effectLst/>
                <a:latin typeface="+mn-ea"/>
                <a:ea typeface="+mn-ea"/>
                <a:cs typeface="微軟正黑體" panose="020B0604030504040204" pitchFamily="34" charset="-120"/>
              </a:rPr>
              <a:t>場裝潢維護切結書</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D04F1EF9-122F-8C13-9035-35DE83881DEE}"/>
              </a:ext>
            </a:extLst>
          </p:cNvPr>
          <p:cNvSpPr>
            <a:spLocks noGrp="1"/>
          </p:cNvSpPr>
          <p:nvPr>
            <p:ph type="sldNum" sz="quarter" idx="12"/>
          </p:nvPr>
        </p:nvSpPr>
        <p:spPr/>
        <p:txBody>
          <a:bodyPr/>
          <a:lstStyle/>
          <a:p>
            <a:fld id="{190417D1-679B-4AED-B0B8-307666A9DFF4}" type="slidenum">
              <a:rPr lang="zh-TW" altLang="en-US" smtClean="0"/>
              <a:t>25</a:t>
            </a:fld>
            <a:endParaRPr lang="zh-TW" altLang="en-US"/>
          </a:p>
        </p:txBody>
      </p:sp>
      <p:sp>
        <p:nvSpPr>
          <p:cNvPr id="7" name="內容版面配置區 2">
            <a:extLst>
              <a:ext uri="{FF2B5EF4-FFF2-40B4-BE49-F238E27FC236}">
                <a16:creationId xmlns:a16="http://schemas.microsoft.com/office/drawing/2014/main" id="{0566E8A1-3C43-A9B6-00BD-8BB217E14484}"/>
              </a:ext>
            </a:extLst>
          </p:cNvPr>
          <p:cNvSpPr>
            <a:spLocks noGrp="1"/>
          </p:cNvSpPr>
          <p:nvPr>
            <p:ph idx="1"/>
          </p:nvPr>
        </p:nvSpPr>
        <p:spPr>
          <a:xfrm>
            <a:off x="863601" y="1385888"/>
            <a:ext cx="5832474" cy="8644382"/>
          </a:xfrm>
        </p:spPr>
        <p:txBody>
          <a:bodyPr>
            <a:noAutofit/>
          </a:bodyPr>
          <a:lstStyle/>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sng" strike="noStrike" cap="none" normalizeH="0" baseline="0" dirty="0">
                <a:ln>
                  <a:noFill/>
                </a:ln>
                <a:solidFill>
                  <a:schemeClr val="tx1"/>
                </a:solidFill>
                <a:effectLst/>
                <a:latin typeface="+mn-ea"/>
                <a:cs typeface="微軟正黑體" panose="020B0604030504040204" pitchFamily="34" charset="-120"/>
              </a:rPr>
              <a:t>                校系名稱              </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（以下稱本校系）於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日（三）參加「</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2025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文化資產創意獎」期間，同意遵守主辦單位一切場內施工、佈置規定，並於展覽結束後，將活動期間之廢棄物分類，自行清運處理。</a:t>
            </a:r>
          </a:p>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若未能遵守參展規定，本校系願接受扣除參展保證金。</a:t>
            </a: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zh-TW" altLang="en-US"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 </a:t>
            </a:r>
          </a:p>
          <a:p>
            <a:pPr marL="0" marR="0" lvl="0" indent="0" algn="just" defTabSz="914400" rtl="0" eaLnBrk="0" fontAlgn="base" latinLnBrk="0" hangingPunct="0">
              <a:lnSpc>
                <a:spcPct val="250000"/>
              </a:lnSpc>
              <a:spcBef>
                <a:spcPct val="0"/>
              </a:spcBef>
              <a:spcAft>
                <a:spcPct val="0"/>
              </a:spcAft>
              <a:buClrTx/>
              <a:buSzTx/>
              <a:buNone/>
              <a:tabLst/>
            </a:pPr>
            <a:r>
              <a:rPr lang="zh-TW" altLang="en-US" sz="1200" b="1" dirty="0">
                <a:latin typeface="+mn-ea"/>
                <a:cs typeface="微軟正黑體" panose="020B0604030504040204" pitchFamily="34" charset="-120"/>
              </a:rPr>
              <a:t>院</a:t>
            </a:r>
            <a:r>
              <a:rPr lang="zh-TW" altLang="en-US" sz="1200" b="1" dirty="0">
                <a:latin typeface="+mn-ea"/>
                <a:ea typeface="+mn-ea"/>
              </a:rPr>
              <a:t>／</a:t>
            </a:r>
            <a:r>
              <a:rPr lang="zh-TW" altLang="en-US" sz="1200" b="1" dirty="0">
                <a:latin typeface="+mn-ea"/>
                <a:cs typeface="微軟正黑體" panose="020B0604030504040204" pitchFamily="34" charset="-120"/>
              </a:rPr>
              <a:t>系</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50000"/>
              </a:lnSpc>
              <a:spcBef>
                <a:spcPct val="0"/>
              </a:spcBef>
              <a:spcAft>
                <a:spcPct val="0"/>
              </a:spcAft>
              <a:buClrTx/>
              <a:buSzTx/>
              <a:buNone/>
              <a:tabLst/>
            </a:pPr>
            <a:r>
              <a:rPr lang="zh-TW" altLang="en-US" sz="1200" b="1" dirty="0">
                <a:latin typeface="+mn-ea"/>
                <a:cs typeface="微軟正黑體" panose="020B0604030504040204" pitchFamily="34" charset="-120"/>
              </a:rPr>
              <a:t>展場負責人</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5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連絡電話：</a:t>
            </a:r>
          </a:p>
          <a:p>
            <a:pPr marL="0" marR="0" lvl="0" indent="0" algn="just" defTabSz="914400" rtl="0" eaLnBrk="0" fontAlgn="base" latinLnBrk="0" hangingPunct="0">
              <a:lnSpc>
                <a:spcPct val="25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學校或院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 </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系用印：</a:t>
            </a: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dist" defTabSz="914400" rtl="0" eaLnBrk="0" fontAlgn="base" latinLnBrk="0" hangingPunct="0">
              <a:lnSpc>
                <a:spcPct val="2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中華民國</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  月  日</a:t>
            </a:r>
          </a:p>
        </p:txBody>
      </p:sp>
    </p:spTree>
    <p:extLst>
      <p:ext uri="{BB962C8B-B14F-4D97-AF65-F5344CB8AC3E}">
        <p14:creationId xmlns:p14="http://schemas.microsoft.com/office/powerpoint/2010/main" val="26977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43C56-D176-A085-3049-8A0114D9F9D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F8BAF9D-223F-EC06-3284-C7AE11B66260}"/>
              </a:ext>
            </a:extLst>
          </p:cNvPr>
          <p:cNvSpPr>
            <a:spLocks noGrp="1"/>
          </p:cNvSpPr>
          <p:nvPr>
            <p:ph type="title"/>
          </p:nvPr>
        </p:nvSpPr>
        <p:spPr>
          <a:xfrm>
            <a:off x="770835" y="256032"/>
            <a:ext cx="6181912" cy="1129856"/>
          </a:xfrm>
        </p:spPr>
        <p:txBody>
          <a:bodyPr>
            <a:normAutofit/>
          </a:bodyPr>
          <a:lstStyle/>
          <a:p>
            <a:r>
              <a:rPr lang="zh-TW" altLang="en-US" sz="2000" b="1" dirty="0">
                <a:latin typeface="+mn-ea"/>
                <a:ea typeface="+mn-ea"/>
              </a:rPr>
              <a:t>附件七、電力使用</a:t>
            </a:r>
            <a:r>
              <a:rPr lang="zh-TW" altLang="en-US" sz="2000" b="1" dirty="0">
                <a:effectLst/>
                <a:latin typeface="+mn-ea"/>
                <a:ea typeface="+mn-ea"/>
                <a:cs typeface="微軟正黑體" panose="020B0604030504040204" pitchFamily="34" charset="-120"/>
              </a:rPr>
              <a:t>切結書</a:t>
            </a:r>
            <a:endParaRPr lang="zh-TW" altLang="en-US" sz="2000" b="1" dirty="0">
              <a:latin typeface="+mn-ea"/>
              <a:ea typeface="+mn-ea"/>
            </a:endParaRPr>
          </a:p>
        </p:txBody>
      </p:sp>
      <p:sp>
        <p:nvSpPr>
          <p:cNvPr id="2207" name="投影片編號版面配置區 2206">
            <a:extLst>
              <a:ext uri="{FF2B5EF4-FFF2-40B4-BE49-F238E27FC236}">
                <a16:creationId xmlns:a16="http://schemas.microsoft.com/office/drawing/2014/main" id="{C00FA228-D11D-B33A-80C4-376EB2F5AE19}"/>
              </a:ext>
            </a:extLst>
          </p:cNvPr>
          <p:cNvSpPr>
            <a:spLocks noGrp="1"/>
          </p:cNvSpPr>
          <p:nvPr>
            <p:ph type="sldNum" sz="quarter" idx="12"/>
          </p:nvPr>
        </p:nvSpPr>
        <p:spPr/>
        <p:txBody>
          <a:bodyPr/>
          <a:lstStyle/>
          <a:p>
            <a:fld id="{190417D1-679B-4AED-B0B8-307666A9DFF4}" type="slidenum">
              <a:rPr lang="zh-TW" altLang="en-US" smtClean="0"/>
              <a:t>26</a:t>
            </a:fld>
            <a:endParaRPr lang="zh-TW" altLang="en-US"/>
          </a:p>
        </p:txBody>
      </p:sp>
      <p:sp>
        <p:nvSpPr>
          <p:cNvPr id="7" name="內容版面配置區 2">
            <a:extLst>
              <a:ext uri="{FF2B5EF4-FFF2-40B4-BE49-F238E27FC236}">
                <a16:creationId xmlns:a16="http://schemas.microsoft.com/office/drawing/2014/main" id="{3CC15199-FA6C-77B1-A809-FA925D72491B}"/>
              </a:ext>
            </a:extLst>
          </p:cNvPr>
          <p:cNvSpPr>
            <a:spLocks noGrp="1"/>
          </p:cNvSpPr>
          <p:nvPr>
            <p:ph idx="1"/>
          </p:nvPr>
        </p:nvSpPr>
        <p:spPr>
          <a:xfrm>
            <a:off x="863601" y="1385888"/>
            <a:ext cx="5832474" cy="8644382"/>
          </a:xfrm>
        </p:spPr>
        <p:txBody>
          <a:bodyPr>
            <a:noAutofit/>
          </a:bodyPr>
          <a:lstStyle/>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sng" strike="noStrike" cap="none" normalizeH="0" baseline="0" dirty="0">
                <a:ln>
                  <a:noFill/>
                </a:ln>
                <a:solidFill>
                  <a:schemeClr val="tx1"/>
                </a:solidFill>
                <a:effectLst/>
                <a:latin typeface="+mn-ea"/>
                <a:cs typeface="微軟正黑體" panose="020B0604030504040204" pitchFamily="34" charset="-120"/>
              </a:rPr>
              <a:t>                校系名稱              </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（以下稱本校系）於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23</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日（五）至</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日（三）參加「</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2025</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A+</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文化資產創意獎」期間，保證由合格之電器承包商負責攤位之電力配電工程。施工期間願意接受展場電器人員之督導，並依照事先申請之電力數為展場電力規劃。</a:t>
            </a:r>
          </a:p>
          <a:p>
            <a:pPr marL="0" marR="0" lvl="0" indent="0" algn="just" defTabSz="914400" rtl="0" eaLnBrk="0" fontAlgn="base" latinLnBrk="0" hangingPunct="0">
              <a:lnSpc>
                <a:spcPct val="1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若因電器裝設或使用不當引起任何損失或意外，本校保證負擔全部責任並接受扣除參展保證金。</a:t>
            </a: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r>
              <a:rPr lang="zh-TW" altLang="en-US" sz="1200" b="1" u="sng" dirty="0">
                <a:latin typeface="+mn-ea"/>
                <a:cs typeface="微軟正黑體" panose="020B0604030504040204" pitchFamily="34" charset="-120"/>
              </a:rPr>
              <a:t>參展單位</a:t>
            </a:r>
            <a:endParaRPr kumimoji="0" lang="zh-TW" altLang="en-US" sz="1200" b="1" i="0" u="sng"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0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 </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院</a:t>
            </a:r>
            <a:r>
              <a:rPr lang="zh-TW" altLang="en-US" sz="1200" b="1" dirty="0">
                <a:latin typeface="+mn-ea"/>
                <a:ea typeface="+mn-ea"/>
              </a:rPr>
              <a:t>／</a:t>
            </a:r>
            <a:r>
              <a:rPr lang="zh-TW" altLang="en-US" sz="1200" b="1" dirty="0">
                <a:latin typeface="+mn-ea"/>
                <a:cs typeface="微軟正黑體" panose="020B0604030504040204" pitchFamily="34" charset="-120"/>
              </a:rPr>
              <a:t>系</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展場負責人</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 </a:t>
            </a:r>
          </a:p>
          <a:p>
            <a:pPr marL="0" marR="0" lvl="0" indent="0" algn="just" defTabSz="914400" rtl="0" eaLnBrk="0" fontAlgn="base" latinLnBrk="0" hangingPunct="0">
              <a:lnSpc>
                <a:spcPct val="20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連絡電話：</a:t>
            </a:r>
          </a:p>
          <a:p>
            <a:pPr marL="0" marR="0" lvl="0" indent="0" algn="just" defTabSz="914400" rtl="0" eaLnBrk="0" fontAlgn="base" latinLnBrk="0" hangingPunct="0">
              <a:lnSpc>
                <a:spcPct val="200000"/>
              </a:lnSpc>
              <a:spcBef>
                <a:spcPct val="0"/>
              </a:spcBef>
              <a:spcAft>
                <a:spcPct val="0"/>
              </a:spcAft>
              <a:buClrTx/>
              <a:buSzTx/>
              <a:buNone/>
              <a:tabLst/>
            </a:pP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學校或院 </a:t>
            </a:r>
            <a:r>
              <a:rPr kumimoji="0" lang="en-US" altLang="zh-TW" sz="1200" b="1" i="0" u="none" strike="noStrike" cap="none" normalizeH="0" baseline="0" dirty="0">
                <a:ln>
                  <a:noFill/>
                </a:ln>
                <a:solidFill>
                  <a:schemeClr val="tx1"/>
                </a:solidFill>
                <a:effectLst/>
                <a:latin typeface="+mn-ea"/>
                <a:cs typeface="微軟正黑體" panose="020B0604030504040204" pitchFamily="34" charset="-120"/>
              </a:rPr>
              <a:t>/ </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系用印：</a:t>
            </a: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b="1"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b="1"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r>
              <a:rPr lang="zh-TW" altLang="en-US" sz="1200" b="1" u="sng" dirty="0">
                <a:latin typeface="+mn-ea"/>
                <a:cs typeface="微軟正黑體" panose="020B0604030504040204" pitchFamily="34" charset="-120"/>
              </a:rPr>
              <a:t>承作廠商</a:t>
            </a:r>
            <a:endParaRPr kumimoji="0" lang="en-US" altLang="zh-TW" sz="1200" b="1" i="0" u="sng"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公司抬頭（請用印）：</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負責人（請用印）： </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聯絡人：</a:t>
            </a:r>
          </a:p>
          <a:p>
            <a:pPr marL="0" marR="0" lvl="0" indent="0" algn="just" defTabSz="914400" rtl="0" eaLnBrk="0" fontAlgn="base" latinLnBrk="0" hangingPunct="0">
              <a:lnSpc>
                <a:spcPct val="200000"/>
              </a:lnSpc>
              <a:spcBef>
                <a:spcPct val="0"/>
              </a:spcBef>
              <a:spcAft>
                <a:spcPct val="0"/>
              </a:spcAft>
              <a:buClrTx/>
              <a:buSzTx/>
              <a:buNone/>
              <a:tabLst/>
            </a:pPr>
            <a:r>
              <a:rPr lang="zh-TW" altLang="en-US" sz="1200" b="1" dirty="0">
                <a:latin typeface="+mn-ea"/>
                <a:cs typeface="微軟正黑體" panose="020B0604030504040204" pitchFamily="34" charset="-120"/>
              </a:rPr>
              <a:t>連絡電話：</a:t>
            </a:r>
            <a:endParaRPr lang="en-US" altLang="zh-TW" sz="1200" b="1"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kumimoji="0" lang="en-US" altLang="zh-TW" sz="1200" i="0" u="none" strike="noStrike" cap="none" normalizeH="0" baseline="0" dirty="0">
              <a:ln>
                <a:noFill/>
              </a:ln>
              <a:solidFill>
                <a:schemeClr val="tx1"/>
              </a:solidFill>
              <a:effectLst/>
              <a:latin typeface="+mn-ea"/>
              <a:cs typeface="微軟正黑體" panose="020B0604030504040204" pitchFamily="34" charset="-120"/>
            </a:endParaRPr>
          </a:p>
          <a:p>
            <a:pPr marL="0" marR="0" lvl="0" indent="0" algn="just" defTabSz="914400" rtl="0" eaLnBrk="0" fontAlgn="base" latinLnBrk="0" hangingPunct="0">
              <a:lnSpc>
                <a:spcPct val="150000"/>
              </a:lnSpc>
              <a:spcBef>
                <a:spcPct val="0"/>
              </a:spcBef>
              <a:spcAft>
                <a:spcPct val="0"/>
              </a:spcAft>
              <a:buClrTx/>
              <a:buSzTx/>
              <a:buNone/>
              <a:tabLst/>
            </a:pPr>
            <a:endParaRPr lang="en-US" altLang="zh-TW" sz="1200" dirty="0">
              <a:latin typeface="+mn-ea"/>
              <a:cs typeface="微軟正黑體" panose="020B0604030504040204" pitchFamily="34" charset="-120"/>
            </a:endParaRPr>
          </a:p>
          <a:p>
            <a:pPr marL="0" marR="0" lvl="0" indent="0" algn="dist" defTabSz="914400" rtl="0" eaLnBrk="0" fontAlgn="base" latinLnBrk="0" hangingPunct="0">
              <a:lnSpc>
                <a:spcPct val="150000"/>
              </a:lnSpc>
              <a:spcBef>
                <a:spcPct val="0"/>
              </a:spcBef>
              <a:spcAft>
                <a:spcPct val="0"/>
              </a:spcAft>
              <a:buClrTx/>
              <a:buSzTx/>
              <a:buNone/>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中華民國</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114</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年  月  日</a:t>
            </a:r>
          </a:p>
        </p:txBody>
      </p:sp>
    </p:spTree>
    <p:extLst>
      <p:ext uri="{BB962C8B-B14F-4D97-AF65-F5344CB8AC3E}">
        <p14:creationId xmlns:p14="http://schemas.microsoft.com/office/powerpoint/2010/main" val="1288650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6498-1F1F-1548-AF59-6467565340C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12A8C47-1AE7-28F4-9C99-3D6C590C7D20}"/>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附件八、</a:t>
            </a:r>
            <a:r>
              <a:rPr lang="en-US" altLang="zh-TW" sz="2000" b="1" dirty="0">
                <a:latin typeface="+mn-ea"/>
                <a:ea typeface="+mn-ea"/>
              </a:rPr>
              <a:t>2025</a:t>
            </a:r>
            <a:r>
              <a:rPr lang="zh-TW" altLang="en-US" sz="2000" b="1" dirty="0">
                <a:latin typeface="+mn-ea"/>
                <a:ea typeface="+mn-ea"/>
              </a:rPr>
              <a:t>年</a:t>
            </a:r>
            <a:r>
              <a:rPr lang="en-US" altLang="zh-TW" sz="2000" b="1" dirty="0">
                <a:latin typeface="+mn-ea"/>
                <a:ea typeface="+mn-ea"/>
              </a:rPr>
              <a:t>A+</a:t>
            </a:r>
            <a:r>
              <a:rPr lang="zh-TW" altLang="en-US" sz="2000" b="1" dirty="0">
                <a:latin typeface="+mn-ea"/>
                <a:ea typeface="+mn-ea"/>
              </a:rPr>
              <a:t>文化資產創意獎 退場確認表</a:t>
            </a:r>
          </a:p>
        </p:txBody>
      </p:sp>
      <p:sp>
        <p:nvSpPr>
          <p:cNvPr id="2207" name="投影片編號版面配置區 2206">
            <a:extLst>
              <a:ext uri="{FF2B5EF4-FFF2-40B4-BE49-F238E27FC236}">
                <a16:creationId xmlns:a16="http://schemas.microsoft.com/office/drawing/2014/main" id="{553E4574-9E45-7A4A-66B6-BED9FE181F72}"/>
              </a:ext>
            </a:extLst>
          </p:cNvPr>
          <p:cNvSpPr>
            <a:spLocks noGrp="1"/>
          </p:cNvSpPr>
          <p:nvPr>
            <p:ph type="sldNum" sz="quarter" idx="12"/>
          </p:nvPr>
        </p:nvSpPr>
        <p:spPr/>
        <p:txBody>
          <a:bodyPr/>
          <a:lstStyle/>
          <a:p>
            <a:fld id="{190417D1-679B-4AED-B0B8-307666A9DFF4}" type="slidenum">
              <a:rPr lang="zh-TW" altLang="en-US" smtClean="0"/>
              <a:t>27</a:t>
            </a:fld>
            <a:endParaRPr lang="zh-TW" altLang="en-US"/>
          </a:p>
        </p:txBody>
      </p:sp>
      <p:graphicFrame>
        <p:nvGraphicFramePr>
          <p:cNvPr id="4" name="表格 3">
            <a:extLst>
              <a:ext uri="{FF2B5EF4-FFF2-40B4-BE49-F238E27FC236}">
                <a16:creationId xmlns:a16="http://schemas.microsoft.com/office/drawing/2014/main" id="{1DE35CC7-30FA-B621-D019-1FC9DAE54D11}"/>
              </a:ext>
            </a:extLst>
          </p:cNvPr>
          <p:cNvGraphicFramePr>
            <a:graphicFrameLocks noGrp="1"/>
          </p:cNvGraphicFramePr>
          <p:nvPr>
            <p:extLst>
              <p:ext uri="{D42A27DB-BD31-4B8C-83A1-F6EECF244321}">
                <p14:modId xmlns:p14="http://schemas.microsoft.com/office/powerpoint/2010/main" val="1216518531"/>
              </p:ext>
            </p:extLst>
          </p:nvPr>
        </p:nvGraphicFramePr>
        <p:xfrm>
          <a:off x="857127" y="1206986"/>
          <a:ext cx="6088994" cy="8641316"/>
        </p:xfrm>
        <a:graphic>
          <a:graphicData uri="http://schemas.openxmlformats.org/drawingml/2006/table">
            <a:tbl>
              <a:tblPr firstRow="1" bandRow="1">
                <a:tableStyleId>{5C22544A-7EE6-4342-B048-85BDC9FD1C3A}</a:tableStyleId>
              </a:tblPr>
              <a:tblGrid>
                <a:gridCol w="1210366">
                  <a:extLst>
                    <a:ext uri="{9D8B030D-6E8A-4147-A177-3AD203B41FA5}">
                      <a16:colId xmlns:a16="http://schemas.microsoft.com/office/drawing/2014/main" val="3456925572"/>
                    </a:ext>
                  </a:extLst>
                </a:gridCol>
                <a:gridCol w="1811294">
                  <a:extLst>
                    <a:ext uri="{9D8B030D-6E8A-4147-A177-3AD203B41FA5}">
                      <a16:colId xmlns:a16="http://schemas.microsoft.com/office/drawing/2014/main" val="2242401159"/>
                    </a:ext>
                  </a:extLst>
                </a:gridCol>
                <a:gridCol w="729060">
                  <a:extLst>
                    <a:ext uri="{9D8B030D-6E8A-4147-A177-3AD203B41FA5}">
                      <a16:colId xmlns:a16="http://schemas.microsoft.com/office/drawing/2014/main" val="1291402732"/>
                    </a:ext>
                  </a:extLst>
                </a:gridCol>
                <a:gridCol w="880155">
                  <a:extLst>
                    <a:ext uri="{9D8B030D-6E8A-4147-A177-3AD203B41FA5}">
                      <a16:colId xmlns:a16="http://schemas.microsoft.com/office/drawing/2014/main" val="2763252035"/>
                    </a:ext>
                  </a:extLst>
                </a:gridCol>
                <a:gridCol w="1458119">
                  <a:extLst>
                    <a:ext uri="{9D8B030D-6E8A-4147-A177-3AD203B41FA5}">
                      <a16:colId xmlns:a16="http://schemas.microsoft.com/office/drawing/2014/main" val="3996057946"/>
                    </a:ext>
                  </a:extLst>
                </a:gridCol>
              </a:tblGrid>
              <a:tr h="389256">
                <a:tc>
                  <a:txBody>
                    <a:bodyPr/>
                    <a:lstStyle/>
                    <a:p>
                      <a:pPr algn="ctr"/>
                      <a:r>
                        <a:rPr lang="zh-TW" altLang="en-US" sz="1200" b="1" dirty="0">
                          <a:solidFill>
                            <a:schemeClr val="bg1"/>
                          </a:solidFill>
                        </a:rPr>
                        <a:t>學校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2578790"/>
                  </a:ext>
                </a:extLst>
              </a:tr>
              <a:tr h="389256">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zh-TW" altLang="en-US" sz="1200" b="1" dirty="0">
                          <a:solidFill>
                            <a:schemeClr val="bg1"/>
                          </a:solidFill>
                        </a:rPr>
                        <a:t>院</a:t>
                      </a:r>
                      <a:r>
                        <a:rPr lang="zh-TW" altLang="en-US" sz="1200" b="1" dirty="0">
                          <a:solidFill>
                            <a:schemeClr val="bg1"/>
                          </a:solidFill>
                          <a:latin typeface="+mn-ea"/>
                          <a:ea typeface="+mn-ea"/>
                        </a:rPr>
                        <a:t>／系</a:t>
                      </a: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507094"/>
                  </a:ext>
                </a:extLst>
              </a:tr>
              <a:tr h="389256">
                <a:tc>
                  <a:txBody>
                    <a:bodyPr/>
                    <a:lstStyle/>
                    <a:p>
                      <a:pPr algn="ctr"/>
                      <a:r>
                        <a:rPr lang="zh-TW" altLang="en-US" sz="1200" b="1" dirty="0">
                          <a:solidFill>
                            <a:schemeClr val="bg1"/>
                          </a:solidFill>
                        </a:rPr>
                        <a:t>聯絡人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pPr algn="ctr"/>
                      <a:r>
                        <a:rPr lang="zh-TW" altLang="en-US" sz="1200" b="1" dirty="0">
                          <a:solidFill>
                            <a:schemeClr val="bg1"/>
                          </a:solidFill>
                        </a:rPr>
                        <a:t>連絡電話</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hMerge="1">
                  <a:txBody>
                    <a:bodyPr/>
                    <a:lstStyle/>
                    <a:p>
                      <a:endParaRPr lang="zh-TW" altLang="en-US"/>
                    </a:p>
                  </a:txBody>
                  <a:tcPr/>
                </a:tc>
                <a:tc>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038246"/>
                  </a:ext>
                </a:extLst>
              </a:tr>
              <a:tr h="389256">
                <a:tc>
                  <a:txBody>
                    <a:bodyPr/>
                    <a:lstStyle/>
                    <a:p>
                      <a:pPr algn="ctr"/>
                      <a:r>
                        <a:rPr lang="zh-TW" altLang="en-US" sz="1200" b="1" dirty="0">
                          <a:solidFill>
                            <a:schemeClr val="bg1"/>
                          </a:solidFill>
                        </a:rPr>
                        <a:t>電子郵件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67123"/>
                  </a:ext>
                </a:extLst>
              </a:tr>
              <a:tr h="389256">
                <a:tc rowSpan="2">
                  <a:txBody>
                    <a:bodyPr/>
                    <a:lstStyle/>
                    <a:p>
                      <a:pPr algn="ctr"/>
                      <a:r>
                        <a:rPr lang="zh-TW" altLang="en-US" sz="1200" b="1" dirty="0">
                          <a:solidFill>
                            <a:schemeClr val="bg1"/>
                          </a:solidFill>
                        </a:rPr>
                        <a:t>展區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en-US" altLang="zh-TW" sz="1200" b="1" dirty="0">
                          <a:solidFill>
                            <a:schemeClr val="tx1"/>
                          </a:solidFill>
                          <a:latin typeface="+mn-lt"/>
                          <a:ea typeface="+mn-ea"/>
                        </a:rPr>
                        <a:t>B03</a:t>
                      </a:r>
                      <a:r>
                        <a:rPr lang="zh-TW" altLang="en-US" sz="1200" b="1" dirty="0">
                          <a:solidFill>
                            <a:schemeClr val="tx1"/>
                          </a:solidFill>
                          <a:latin typeface="+mn-lt"/>
                          <a:ea typeface="+mn-ea"/>
                        </a:rPr>
                        <a:t>藝文展覽館</a:t>
                      </a:r>
                      <a:r>
                        <a:rPr lang="en-US" altLang="zh-TW" sz="1200" b="1" dirty="0">
                          <a:solidFill>
                            <a:schemeClr val="tx1"/>
                          </a:solidFill>
                          <a:latin typeface="+mn-lt"/>
                          <a:ea typeface="+mn-ea"/>
                        </a:rPr>
                        <a:t>CD</a:t>
                      </a:r>
                      <a:r>
                        <a:rPr lang="zh-TW" altLang="en-US" sz="1200" b="1" dirty="0">
                          <a:solidFill>
                            <a:schemeClr val="tx1"/>
                          </a:solidFill>
                          <a:latin typeface="+mn-lt"/>
                          <a:ea typeface="+mn-ea"/>
                        </a:rPr>
                        <a:t>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gridSpan="2">
                  <a:txBody>
                    <a:bodyPr/>
                    <a:lstStyle/>
                    <a:p>
                      <a:pPr algn="ctr"/>
                      <a:r>
                        <a:rPr lang="en-US" altLang="zh-TW" sz="1200" b="1" dirty="0">
                          <a:latin typeface="+mn-lt"/>
                          <a:ea typeface="+mn-ea"/>
                        </a:rPr>
                        <a:t>R04</a:t>
                      </a:r>
                      <a:r>
                        <a:rPr lang="zh-TW" altLang="en-US" sz="1200" b="1" dirty="0">
                          <a:latin typeface="+mn-lt"/>
                          <a:ea typeface="+mn-ea"/>
                        </a:rPr>
                        <a:t>願景館</a:t>
                      </a:r>
                      <a:r>
                        <a:rPr lang="en-US" altLang="zh-TW" sz="1200" b="1" dirty="0">
                          <a:latin typeface="+mn-lt"/>
                          <a:ea typeface="+mn-ea"/>
                        </a:rPr>
                        <a:t>3</a:t>
                      </a:r>
                      <a:r>
                        <a:rPr lang="zh-TW" altLang="en-US" sz="1200" b="1" dirty="0">
                          <a:latin typeface="+mn-lt"/>
                          <a:ea typeface="+mn-ea"/>
                        </a:rPr>
                        <a:t>樓</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hMerge="1">
                  <a:txBody>
                    <a:bodyPr/>
                    <a:lstStyle/>
                    <a:p>
                      <a:endParaRPr lang="zh-TW" altLang="en-US"/>
                    </a:p>
                  </a:txBody>
                  <a:tcPr/>
                </a:tc>
                <a:tc>
                  <a:txBody>
                    <a:bodyPr/>
                    <a:lstStyle/>
                    <a:p>
                      <a:pPr algn="ctr"/>
                      <a:r>
                        <a:rPr lang="en-US" altLang="zh-TW" sz="1200" b="1" dirty="0">
                          <a:latin typeface="+mn-lt"/>
                          <a:ea typeface="+mn-ea"/>
                        </a:rPr>
                        <a:t>B04</a:t>
                      </a:r>
                      <a:r>
                        <a:rPr lang="zh-TW" altLang="en-US" sz="1200" b="1" dirty="0">
                          <a:latin typeface="+mn-lt"/>
                          <a:ea typeface="+mn-ea"/>
                        </a:rPr>
                        <a:t>舞蹈排練室</a:t>
                      </a:r>
                      <a:endParaRPr lang="zh-TW" altLang="en-US" b="1"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77194068"/>
                  </a:ext>
                </a:extLst>
              </a:tr>
              <a:tr h="389256">
                <a:tc vMerge="1">
                  <a:txBody>
                    <a:bodyPr/>
                    <a:lstStyle/>
                    <a:p>
                      <a:pPr algn="ctr"/>
                      <a:endParaRPr lang="zh-TW" altLang="en-US" sz="1200" b="1" dirty="0">
                        <a:solidFill>
                          <a:schemeClr val="bg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latin typeface="+mn-lt"/>
                          <a:ea typeface="+mn-ea"/>
                        </a:rPr>
                        <a:t>□ </a:t>
                      </a:r>
                      <a:r>
                        <a:rPr lang="en-US" altLang="zh-TW" sz="1200" dirty="0">
                          <a:solidFill>
                            <a:schemeClr val="tx1"/>
                          </a:solidFill>
                          <a:latin typeface="+mn-lt"/>
                          <a:ea typeface="+mn-ea"/>
                        </a:rPr>
                        <a:t>A</a:t>
                      </a:r>
                      <a:r>
                        <a:rPr lang="zh-TW" altLang="en-US" sz="1200" dirty="0">
                          <a:solidFill>
                            <a:schemeClr val="tx1"/>
                          </a:solidFill>
                          <a:latin typeface="+mn-lt"/>
                          <a:ea typeface="+mn-ea"/>
                        </a:rPr>
                        <a:t>     □ </a:t>
                      </a:r>
                      <a:r>
                        <a:rPr lang="en-US" altLang="zh-TW" sz="1200" dirty="0">
                          <a:solidFill>
                            <a:schemeClr val="tx1"/>
                          </a:solidFill>
                          <a:latin typeface="+mn-lt"/>
                          <a:ea typeface="+mn-ea"/>
                        </a:rPr>
                        <a:t>B</a:t>
                      </a:r>
                      <a:r>
                        <a:rPr lang="zh-TW" altLang="en-US" sz="1200" dirty="0">
                          <a:solidFill>
                            <a:schemeClr val="tx1"/>
                          </a:solidFill>
                          <a:latin typeface="+mn-lt"/>
                          <a:ea typeface="+mn-ea"/>
                        </a:rPr>
                        <a:t>     □ </a:t>
                      </a:r>
                      <a:r>
                        <a:rPr lang="en-US" altLang="zh-TW" sz="1200" dirty="0">
                          <a:solidFill>
                            <a:schemeClr val="tx1"/>
                          </a:solidFill>
                          <a:latin typeface="+mn-lt"/>
                          <a:ea typeface="+mn-ea"/>
                        </a:rPr>
                        <a:t>C</a:t>
                      </a:r>
                      <a:r>
                        <a:rPr lang="zh-TW" altLang="en-US" sz="1200" dirty="0">
                          <a:solidFill>
                            <a:schemeClr val="tx1"/>
                          </a:solidFill>
                          <a:latin typeface="+mn-lt"/>
                          <a:ea typeface="+mn-ea"/>
                        </a:rPr>
                        <a:t>     □ </a:t>
                      </a:r>
                      <a:r>
                        <a:rPr lang="en-US" altLang="zh-TW" sz="1200" dirty="0">
                          <a:solidFill>
                            <a:schemeClr val="tx1"/>
                          </a:solidFill>
                          <a:latin typeface="+mn-lt"/>
                          <a:ea typeface="+mn-ea"/>
                        </a:rPr>
                        <a:t>D</a:t>
                      </a:r>
                      <a:endParaRPr lang="zh-TW" altLang="en-US" sz="1200" dirty="0">
                        <a:solidFill>
                          <a:schemeClr val="tx1"/>
                        </a:solidFill>
                        <a:latin typeface="+mn-lt"/>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E</a:t>
                      </a:r>
                      <a:r>
                        <a:rPr lang="zh-TW" altLang="en-US" sz="1200" dirty="0">
                          <a:solidFill>
                            <a:schemeClr val="tx1"/>
                          </a:solidFill>
                          <a:latin typeface="+mn-lt"/>
                          <a:ea typeface="+mn-ea"/>
                        </a:rPr>
                        <a:t>     □ </a:t>
                      </a:r>
                      <a:r>
                        <a:rPr lang="en-US" altLang="zh-TW" sz="1200" dirty="0">
                          <a:solidFill>
                            <a:schemeClr val="tx1"/>
                          </a:solidFill>
                          <a:latin typeface="+mn-lt"/>
                          <a:ea typeface="+mn-ea"/>
                        </a:rPr>
                        <a:t>F</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r>
                        <a:rPr lang="zh-TW" altLang="en-US" sz="1200" dirty="0">
                          <a:solidFill>
                            <a:schemeClr val="tx1"/>
                          </a:solidFill>
                          <a:latin typeface="+mn-lt"/>
                          <a:ea typeface="+mn-ea"/>
                        </a:rPr>
                        <a:t> □ </a:t>
                      </a:r>
                      <a:r>
                        <a:rPr lang="en-US" altLang="zh-TW" sz="1200" dirty="0">
                          <a:solidFill>
                            <a:schemeClr val="tx1"/>
                          </a:solidFill>
                          <a:latin typeface="+mn-lt"/>
                          <a:ea typeface="+mn-ea"/>
                        </a:rPr>
                        <a:t>G</a:t>
                      </a:r>
                      <a:r>
                        <a:rPr lang="zh-TW" altLang="en-US" sz="1200" dirty="0">
                          <a:solidFill>
                            <a:schemeClr val="tx1"/>
                          </a:solidFill>
                          <a:latin typeface="+mn-lt"/>
                          <a:ea typeface="+mn-ea"/>
                        </a:rPr>
                        <a:t>     □ </a:t>
                      </a:r>
                      <a:r>
                        <a:rPr lang="en-US" altLang="zh-TW" sz="1200" dirty="0">
                          <a:solidFill>
                            <a:schemeClr val="tx1"/>
                          </a:solidFill>
                          <a:latin typeface="+mn-lt"/>
                          <a:ea typeface="+mn-ea"/>
                        </a:rPr>
                        <a:t>H</a:t>
                      </a:r>
                      <a:endParaRPr lang="zh-TW"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531177"/>
                  </a:ext>
                </a:extLst>
              </a:tr>
              <a:tr h="389256">
                <a:tc>
                  <a:txBody>
                    <a:bodyPr/>
                    <a:lstStyle/>
                    <a:p>
                      <a:pPr algn="ctr"/>
                      <a:r>
                        <a:rPr lang="zh-TW" altLang="en-US" sz="1200" b="1" dirty="0">
                          <a:solidFill>
                            <a:schemeClr val="bg1"/>
                          </a:solidFill>
                        </a:rPr>
                        <a:t>場地恢復狀況</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lvl="0" algn="l">
                        <a:lnSpc>
                          <a:spcPct val="150000"/>
                        </a:lnSpc>
                      </a:pPr>
                      <a:r>
                        <a:rPr lang="zh-TW" altLang="en-US" sz="1200" dirty="0">
                          <a:solidFill>
                            <a:schemeClr val="tx1"/>
                          </a:solidFill>
                        </a:rPr>
                        <a:t>□ 場地完整</a:t>
                      </a:r>
                    </a:p>
                    <a:p>
                      <a:pPr lvl="0" algn="l">
                        <a:lnSpc>
                          <a:spcPct val="150000"/>
                        </a:lnSpc>
                      </a:pPr>
                      <a:r>
                        <a:rPr lang="zh-TW" altLang="en-US" sz="1200" dirty="0">
                          <a:solidFill>
                            <a:schemeClr val="tx1"/>
                          </a:solidFill>
                        </a:rPr>
                        <a:t>□ 場地毀損，需扣除保證金</a:t>
                      </a:r>
                    </a:p>
                    <a:p>
                      <a:pPr lvl="0" algn="l">
                        <a:lnSpc>
                          <a:spcPct val="150000"/>
                        </a:lnSpc>
                      </a:pPr>
                      <a:r>
                        <a:rPr lang="zh-TW" altLang="en-US" sz="1200" dirty="0">
                          <a:solidFill>
                            <a:schemeClr val="tx1"/>
                          </a:solidFill>
                        </a:rPr>
                        <a:t>違規事項：</a:t>
                      </a: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lvl="0" algn="l"/>
                      <a:endParaRPr lang="en-US" altLang="zh-TW" sz="1200" dirty="0">
                        <a:solidFill>
                          <a:schemeClr val="tx1"/>
                        </a:solidFill>
                      </a:endParaRPr>
                    </a:p>
                    <a:p>
                      <a:pPr marL="0" lvl="1" indent="0" algn="l"/>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zh-TW" altLang="en-US"/>
                    </a:p>
                  </a:txBody>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28326909"/>
                  </a:ext>
                </a:extLst>
              </a:tr>
              <a:tr h="389256">
                <a:tc>
                  <a:txBody>
                    <a:bodyPr/>
                    <a:lstStyle/>
                    <a:p>
                      <a:pPr algn="ctr"/>
                      <a:r>
                        <a:rPr lang="zh-TW" altLang="en-US" sz="1200" b="1" dirty="0">
                          <a:solidFill>
                            <a:schemeClr val="bg1"/>
                          </a:solidFill>
                        </a:rPr>
                        <a:t>保證金收據</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lvl="0" algn="l"/>
                      <a:r>
                        <a:rPr lang="zh-TW" altLang="en-US" sz="1200" dirty="0">
                          <a:solidFill>
                            <a:schemeClr val="tx1"/>
                          </a:solidFill>
                        </a:rPr>
                        <a:t>□已繳交        □未繳交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21138344"/>
                  </a:ext>
                </a:extLst>
              </a:tr>
              <a:tr h="389256">
                <a:tc>
                  <a:txBody>
                    <a:bodyPr/>
                    <a:lstStyle/>
                    <a:p>
                      <a:pPr algn="ctr"/>
                      <a:r>
                        <a:rPr lang="zh-TW" altLang="en-US" sz="1200" b="1" dirty="0">
                          <a:solidFill>
                            <a:schemeClr val="bg1"/>
                          </a:solidFill>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4">
                  <a:txBody>
                    <a:bodyPr/>
                    <a:lstStyle/>
                    <a:p>
                      <a:pPr marL="228600" indent="-228600" algn="l">
                        <a:buFont typeface="+mj-lt"/>
                        <a:buAutoNum type="arabicPeriod"/>
                      </a:pPr>
                      <a:r>
                        <a:rPr lang="zh-TW" altLang="en-US" sz="1200" dirty="0">
                          <a:solidFill>
                            <a:schemeClr val="tx1"/>
                          </a:solidFill>
                          <a:latin typeface="+mn-ea"/>
                          <a:ea typeface="+mn-ea"/>
                        </a:rPr>
                        <a:t>請於退場前至少留一名學校代表人，主動告知執行單位以確認展場恢復狀況，並連同本表、保證金收據繳至執行單位，方可離開展場。</a:t>
                      </a:r>
                      <a:r>
                        <a:rPr lang="zh-TW" altLang="en-US" sz="1200" b="1" dirty="0">
                          <a:solidFill>
                            <a:schemeClr val="tx1"/>
                          </a:solidFill>
                          <a:latin typeface="+mn-ea"/>
                          <a:ea typeface="+mn-ea"/>
                        </a:rPr>
                        <a:t>若無確實完成退場程序，將無條件全額扣除其保證金。 </a:t>
                      </a:r>
                    </a:p>
                    <a:p>
                      <a:pPr marL="228600" indent="-228600" algn="l">
                        <a:buFont typeface="+mj-lt"/>
                        <a:buAutoNum type="arabicPeriod"/>
                      </a:pPr>
                      <a:r>
                        <a:rPr lang="zh-TW" altLang="en-US" sz="1200" dirty="0">
                          <a:solidFill>
                            <a:schemeClr val="tx1"/>
                          </a:solidFill>
                          <a:latin typeface="+mn-ea"/>
                          <a:ea typeface="+mn-ea"/>
                        </a:rPr>
                        <a:t>違規扣除保證金標準，依校院展簡章訂定為主。</a:t>
                      </a:r>
                    </a:p>
                    <a:p>
                      <a:pPr marL="228600" indent="-228600" algn="l">
                        <a:buFont typeface="+mj-lt"/>
                        <a:buAutoNum type="arabicPeriod"/>
                      </a:pPr>
                      <a:r>
                        <a:rPr lang="zh-TW" altLang="en-US" sz="1200" dirty="0">
                          <a:solidFill>
                            <a:schemeClr val="tx1"/>
                          </a:solidFill>
                          <a:latin typeface="+mn-ea"/>
                          <a:ea typeface="+mn-ea"/>
                        </a:rPr>
                        <a:t>完成退場程序後，將於</a:t>
                      </a:r>
                      <a:r>
                        <a:rPr lang="en-US" altLang="zh-TW" sz="1200" dirty="0">
                          <a:solidFill>
                            <a:schemeClr val="tx1"/>
                          </a:solidFill>
                          <a:latin typeface="+mn-ea"/>
                          <a:ea typeface="+mn-ea"/>
                        </a:rPr>
                        <a:t>7</a:t>
                      </a:r>
                      <a:r>
                        <a:rPr lang="zh-TW" altLang="en-US" sz="1200" dirty="0">
                          <a:solidFill>
                            <a:schemeClr val="tx1"/>
                          </a:solidFill>
                          <a:latin typeface="+mn-ea"/>
                          <a:ea typeface="+mn-ea"/>
                        </a:rPr>
                        <a:t>至</a:t>
                      </a:r>
                      <a:r>
                        <a:rPr lang="en-US" altLang="zh-TW" sz="1200" dirty="0">
                          <a:solidFill>
                            <a:schemeClr val="tx1"/>
                          </a:solidFill>
                          <a:latin typeface="+mn-ea"/>
                          <a:ea typeface="+mn-ea"/>
                        </a:rPr>
                        <a:t>14</a:t>
                      </a:r>
                      <a:r>
                        <a:rPr lang="zh-TW" altLang="en-US" sz="1200" dirty="0">
                          <a:solidFill>
                            <a:schemeClr val="tx1"/>
                          </a:solidFill>
                          <a:latin typeface="+mn-ea"/>
                          <a:ea typeface="+mn-ea"/>
                        </a:rPr>
                        <a:t>個工作天完成退款。</a:t>
                      </a:r>
                    </a:p>
                    <a:p>
                      <a:pPr marL="228600" indent="-228600" algn="l">
                        <a:buFont typeface="+mj-lt"/>
                        <a:buAutoNum type="arabicPeriod"/>
                      </a:pPr>
                      <a:r>
                        <a:rPr lang="zh-TW" altLang="en-US" sz="1200" dirty="0">
                          <a:solidFill>
                            <a:schemeClr val="tx1"/>
                          </a:solidFill>
                          <a:latin typeface="+mn-ea"/>
                          <a:ea typeface="+mn-ea"/>
                        </a:rPr>
                        <a:t>退款如有疑問請詢問：</a:t>
                      </a:r>
                      <a:endParaRPr lang="en-US" altLang="zh-TW" sz="1200" dirty="0">
                        <a:solidFill>
                          <a:schemeClr val="tx1"/>
                        </a:solidFill>
                        <a:latin typeface="+mn-ea"/>
                        <a:ea typeface="+mn-ea"/>
                      </a:endParaRPr>
                    </a:p>
                    <a:p>
                      <a:pPr marL="0" indent="0" algn="l">
                        <a:buFont typeface="+mj-lt"/>
                        <a:buNone/>
                      </a:pPr>
                      <a:r>
                        <a:rPr lang="zh-TW" altLang="en-US" sz="1200" dirty="0">
                          <a:solidFill>
                            <a:schemeClr val="tx1"/>
                          </a:solidFill>
                          <a:latin typeface="+mn-ea"/>
                          <a:ea typeface="+mn-ea"/>
                        </a:rPr>
                        <a:t>      </a:t>
                      </a:r>
                      <a:r>
                        <a:rPr lang="en-US" altLang="zh-TW" sz="1200" dirty="0">
                          <a:solidFill>
                            <a:schemeClr val="tx1"/>
                          </a:solidFill>
                          <a:latin typeface="+mn-ea"/>
                          <a:ea typeface="+mn-ea"/>
                        </a:rPr>
                        <a:t>A+</a:t>
                      </a:r>
                      <a:r>
                        <a:rPr lang="zh-TW" altLang="en-US" sz="1200" dirty="0">
                          <a:solidFill>
                            <a:schemeClr val="tx1"/>
                          </a:solidFill>
                          <a:latin typeface="+mn-ea"/>
                          <a:ea typeface="+mn-ea"/>
                        </a:rPr>
                        <a:t>文化資產創意獎工作小組</a:t>
                      </a:r>
                      <a:endParaRPr lang="en-US" altLang="zh-TW" sz="1200" dirty="0">
                        <a:solidFill>
                          <a:schemeClr val="tx1"/>
                        </a:solidFill>
                        <a:latin typeface="+mn-ea"/>
                        <a:ea typeface="+mn-ea"/>
                      </a:endParaRPr>
                    </a:p>
                    <a:p>
                      <a:pPr marL="0" indent="0" algn="l">
                        <a:buFont typeface="+mj-lt"/>
                        <a:buNone/>
                      </a:pPr>
                      <a:r>
                        <a:rPr lang="zh-TW" altLang="en-US" sz="1200" dirty="0">
                          <a:solidFill>
                            <a:schemeClr val="tx1"/>
                          </a:solidFill>
                          <a:latin typeface="+mn-ea"/>
                          <a:ea typeface="+mn-ea"/>
                        </a:rPr>
                        <a:t>      邱先生 </a:t>
                      </a:r>
                      <a:r>
                        <a:rPr lang="en-US" altLang="zh-TW" sz="1200" dirty="0">
                          <a:solidFill>
                            <a:schemeClr val="tx1"/>
                          </a:solidFill>
                          <a:latin typeface="+mn-ea"/>
                          <a:ea typeface="+mn-ea"/>
                        </a:rPr>
                        <a:t>02-2377-0102#25</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tcPr>
                </a:tc>
                <a:tc hMerge="1">
                  <a:txBody>
                    <a:bodyPr/>
                    <a:lstStyle/>
                    <a:p>
                      <a:endParaRPr lang="zh-TW" altLang="en-US"/>
                    </a:p>
                  </a:txBody>
                  <a:tcPr/>
                </a:tc>
                <a:tc hMerge="1">
                  <a:txBody>
                    <a:bodyPr/>
                    <a:lstStyle/>
                    <a:p>
                      <a:endParaRPr lang="zh-TW" altLang="en-US"/>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0300777"/>
                  </a:ext>
                </a:extLst>
              </a:tr>
              <a:tr h="863828">
                <a:tc>
                  <a:txBody>
                    <a:bodyPr/>
                    <a:lstStyle/>
                    <a:p>
                      <a:pPr algn="ctr"/>
                      <a:r>
                        <a:rPr lang="zh-TW" altLang="en-US" sz="1200" b="1" dirty="0">
                          <a:solidFill>
                            <a:schemeClr val="bg1"/>
                          </a:solidFill>
                        </a:rPr>
                        <a:t>代表人簽名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2">
                  <a:txBody>
                    <a:bodyPr/>
                    <a:lstStyle/>
                    <a:p>
                      <a:pPr algn="ctr"/>
                      <a:endParaRPr lang="en-US" altLang="zh-TW" sz="1200" dirty="0">
                        <a:solidFill>
                          <a:schemeClr val="tx1"/>
                        </a:solidFill>
                      </a:endParaRPr>
                    </a:p>
                    <a:p>
                      <a:pPr algn="ctr"/>
                      <a:endParaRPr lang="en-US" altLang="zh-TW" sz="1200" dirty="0">
                        <a:solidFill>
                          <a:schemeClr val="tx1"/>
                        </a:solidFill>
                      </a:endParaRPr>
                    </a:p>
                    <a:p>
                      <a:pPr algn="ctr"/>
                      <a:endParaRPr lang="en-US" altLang="zh-TW" sz="1200" dirty="0">
                        <a:solidFill>
                          <a:schemeClr val="tx1"/>
                        </a:solidFill>
                      </a:endParaRPr>
                    </a:p>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tc gridSpan="2">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zh-TW" altLang="en-US" sz="12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202631"/>
                  </a:ext>
                </a:extLst>
              </a:tr>
              <a:tr h="389256">
                <a:tc>
                  <a:txBody>
                    <a:bodyPr/>
                    <a:lstStyle/>
                    <a:p>
                      <a:pPr algn="ctr"/>
                      <a:r>
                        <a:rPr lang="zh-TW" altLang="en-US" sz="1200" b="1" dirty="0">
                          <a:solidFill>
                            <a:schemeClr val="bg1"/>
                          </a:solidFill>
                        </a:rPr>
                        <a:t>退場日期時間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gridSpan="2">
                  <a:txBody>
                    <a:bodyPr/>
                    <a:lstStyle/>
                    <a:p>
                      <a:pPr algn="dist"/>
                      <a:r>
                        <a:rPr lang="zh-TW" altLang="en-US" sz="1200" u="none" dirty="0">
                          <a:solidFill>
                            <a:schemeClr val="tx1"/>
                          </a:solidFill>
                        </a:rPr>
                        <a:t>            年            月             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gridSpan="2">
                  <a:txBody>
                    <a:bodyPr/>
                    <a:lstStyle/>
                    <a:p>
                      <a:pPr algn="dist"/>
                      <a:r>
                        <a:rPr lang="zh-TW" altLang="en-US" sz="1200" u="none" dirty="0"/>
                        <a:t>□</a:t>
                      </a:r>
                      <a:r>
                        <a:rPr lang="zh-TW" altLang="en-US" sz="1200" u="none" dirty="0">
                          <a:solidFill>
                            <a:schemeClr val="tx1"/>
                          </a:solidFill>
                        </a:rPr>
                        <a:t>上／</a:t>
                      </a:r>
                      <a:r>
                        <a:rPr lang="zh-TW" altLang="en-US" sz="1200" u="none" dirty="0"/>
                        <a:t>□</a:t>
                      </a:r>
                      <a:r>
                        <a:rPr lang="zh-TW" altLang="en-US" sz="1200" u="none" dirty="0">
                          <a:solidFill>
                            <a:schemeClr val="tx1"/>
                          </a:solidFill>
                        </a:rPr>
                        <a:t>下午          時           分</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zh-TW"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06118960"/>
                  </a:ext>
                </a:extLst>
              </a:tr>
            </a:tbl>
          </a:graphicData>
        </a:graphic>
      </p:graphicFrame>
      <p:sp>
        <p:nvSpPr>
          <p:cNvPr id="10" name="文字方塊 9">
            <a:extLst>
              <a:ext uri="{FF2B5EF4-FFF2-40B4-BE49-F238E27FC236}">
                <a16:creationId xmlns:a16="http://schemas.microsoft.com/office/drawing/2014/main" id="{923C542C-4996-5FB4-CF47-E9909A56A6EB}"/>
              </a:ext>
            </a:extLst>
          </p:cNvPr>
          <p:cNvSpPr txBox="1"/>
          <p:nvPr/>
        </p:nvSpPr>
        <p:spPr>
          <a:xfrm>
            <a:off x="863600" y="9854769"/>
            <a:ext cx="1829347" cy="339580"/>
          </a:xfrm>
          <a:prstGeom prst="rect">
            <a:avLst/>
          </a:prstGeom>
          <a:noFill/>
        </p:spPr>
        <p:txBody>
          <a:bodyPr wrap="none" rtlCol="0">
            <a:spAutoFit/>
          </a:bodyPr>
          <a:lstStyle/>
          <a:p>
            <a:pPr>
              <a:lnSpc>
                <a:spcPct val="150000"/>
              </a:lnSpc>
            </a:pPr>
            <a:r>
              <a:rPr lang="en-US" altLang="zh-TW" sz="1200" dirty="0">
                <a:latin typeface="+mn-ea"/>
              </a:rPr>
              <a:t>※</a:t>
            </a:r>
            <a:r>
              <a:rPr lang="zh-TW" altLang="en-US" sz="1200" dirty="0">
                <a:latin typeface="+mn-ea"/>
              </a:rPr>
              <a:t>以院、系為單位繳交</a:t>
            </a:r>
            <a:r>
              <a:rPr lang="en-US" altLang="zh-TW" sz="1200" dirty="0">
                <a:latin typeface="+mn-ea"/>
              </a:rPr>
              <a:t>※</a:t>
            </a:r>
            <a:endParaRPr lang="en-US" altLang="zh-TW" sz="1200" dirty="0"/>
          </a:p>
        </p:txBody>
      </p:sp>
    </p:spTree>
    <p:extLst>
      <p:ext uri="{BB962C8B-B14F-4D97-AF65-F5344CB8AC3E}">
        <p14:creationId xmlns:p14="http://schemas.microsoft.com/office/powerpoint/2010/main" val="355362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B167-410B-AE50-7DB0-694EE97D0E85}"/>
            </a:ext>
          </a:extLst>
        </p:cNvPr>
        <p:cNvGrpSpPr/>
        <p:nvPr/>
      </p:nvGrpSpPr>
      <p:grpSpPr>
        <a:xfrm>
          <a:off x="0" y="0"/>
          <a:ext cx="0" cy="0"/>
          <a:chOff x="0" y="0"/>
          <a:chExt cx="0" cy="0"/>
        </a:xfrm>
      </p:grpSpPr>
      <p:pic>
        <p:nvPicPr>
          <p:cNvPr id="5" name="圖片 4">
            <a:extLst>
              <a:ext uri="{FF2B5EF4-FFF2-40B4-BE49-F238E27FC236}">
                <a16:creationId xmlns:a16="http://schemas.microsoft.com/office/drawing/2014/main" id="{6C1B9A0A-0FF8-740E-F803-F3F182E59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239"/>
            <a:ext cx="7093396" cy="10029574"/>
          </a:xfrm>
          <a:prstGeom prst="rect">
            <a:avLst/>
          </a:prstGeom>
        </p:spPr>
      </p:pic>
      <p:sp>
        <p:nvSpPr>
          <p:cNvPr id="2" name="標題 1">
            <a:extLst>
              <a:ext uri="{FF2B5EF4-FFF2-40B4-BE49-F238E27FC236}">
                <a16:creationId xmlns:a16="http://schemas.microsoft.com/office/drawing/2014/main" id="{B2CB7678-EC27-6441-CF3A-77CA8D6BD0BF}"/>
              </a:ext>
            </a:extLst>
          </p:cNvPr>
          <p:cNvSpPr>
            <a:spLocks noGrp="1"/>
          </p:cNvSpPr>
          <p:nvPr>
            <p:ph type="title"/>
          </p:nvPr>
        </p:nvSpPr>
        <p:spPr>
          <a:xfrm>
            <a:off x="764209" y="256032"/>
            <a:ext cx="6181912" cy="1129856"/>
          </a:xfrm>
        </p:spPr>
        <p:txBody>
          <a:bodyPr>
            <a:normAutofit/>
          </a:bodyPr>
          <a:lstStyle/>
          <a:p>
            <a:r>
              <a:rPr lang="zh-TW" altLang="en-US" sz="2000" b="1" dirty="0">
                <a:latin typeface="+mn-ea"/>
                <a:ea typeface="+mn-ea"/>
              </a:rPr>
              <a:t>附件九、匯款同意書</a:t>
            </a:r>
          </a:p>
        </p:txBody>
      </p:sp>
      <p:sp>
        <p:nvSpPr>
          <p:cNvPr id="2207" name="投影片編號版面配置區 2206">
            <a:extLst>
              <a:ext uri="{FF2B5EF4-FFF2-40B4-BE49-F238E27FC236}">
                <a16:creationId xmlns:a16="http://schemas.microsoft.com/office/drawing/2014/main" id="{D69352CC-F31D-954B-504D-7C4D573312DB}"/>
              </a:ext>
            </a:extLst>
          </p:cNvPr>
          <p:cNvSpPr>
            <a:spLocks noGrp="1"/>
          </p:cNvSpPr>
          <p:nvPr>
            <p:ph type="sldNum" sz="quarter" idx="12"/>
          </p:nvPr>
        </p:nvSpPr>
        <p:spPr/>
        <p:txBody>
          <a:bodyPr/>
          <a:lstStyle/>
          <a:p>
            <a:fld id="{190417D1-679B-4AED-B0B8-307666A9DFF4}" type="slidenum">
              <a:rPr lang="zh-TW" altLang="en-US" smtClean="0"/>
              <a:t>28</a:t>
            </a:fld>
            <a:endParaRPr lang="zh-TW" altLang="en-US"/>
          </a:p>
        </p:txBody>
      </p:sp>
    </p:spTree>
    <p:extLst>
      <p:ext uri="{BB962C8B-B14F-4D97-AF65-F5344CB8AC3E}">
        <p14:creationId xmlns:p14="http://schemas.microsoft.com/office/powerpoint/2010/main" val="356686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90417D1-679B-4AED-B0B8-307666A9DFF4}" type="slidenum">
              <a:rPr lang="zh-TW" altLang="en-US" smtClean="0"/>
              <a:t>3</a:t>
            </a:fld>
            <a:endParaRPr lang="zh-TW" altLang="en-US"/>
          </a:p>
        </p:txBody>
      </p:sp>
      <p:graphicFrame>
        <p:nvGraphicFramePr>
          <p:cNvPr id="5" name="表格 4"/>
          <p:cNvGraphicFramePr>
            <a:graphicFrameLocks noGrp="1"/>
          </p:cNvGraphicFramePr>
          <p:nvPr>
            <p:extLst>
              <p:ext uri="{D42A27DB-BD31-4B8C-83A1-F6EECF244321}">
                <p14:modId xmlns:p14="http://schemas.microsoft.com/office/powerpoint/2010/main" val="2182210455"/>
              </p:ext>
            </p:extLst>
          </p:nvPr>
        </p:nvGraphicFramePr>
        <p:xfrm>
          <a:off x="495895" y="572934"/>
          <a:ext cx="6455511" cy="8892077"/>
        </p:xfrm>
        <a:graphic>
          <a:graphicData uri="http://schemas.openxmlformats.org/drawingml/2006/table">
            <a:tbl>
              <a:tblPr firstRow="1" firstCol="1" bandRow="1">
                <a:tableStyleId>{5C22544A-7EE6-4342-B048-85BDC9FD1C3A}</a:tableStyleId>
              </a:tblPr>
              <a:tblGrid>
                <a:gridCol w="2956191">
                  <a:extLst>
                    <a:ext uri="{9D8B030D-6E8A-4147-A177-3AD203B41FA5}">
                      <a16:colId xmlns:a16="http://schemas.microsoft.com/office/drawing/2014/main" val="2103401773"/>
                    </a:ext>
                  </a:extLst>
                </a:gridCol>
                <a:gridCol w="3499320">
                  <a:extLst>
                    <a:ext uri="{9D8B030D-6E8A-4147-A177-3AD203B41FA5}">
                      <a16:colId xmlns:a16="http://schemas.microsoft.com/office/drawing/2014/main" val="1901360716"/>
                    </a:ext>
                  </a:extLst>
                </a:gridCol>
              </a:tblGrid>
              <a:tr h="663599">
                <a:tc gridSpan="2">
                  <a:txBody>
                    <a:bodyPr/>
                    <a:lstStyle/>
                    <a:p>
                      <a:pPr algn="ctr">
                        <a:lnSpc>
                          <a:spcPts val="2000"/>
                        </a:lnSpc>
                        <a:spcAft>
                          <a:spcPts val="0"/>
                        </a:spcAft>
                      </a:pPr>
                      <a:r>
                        <a:rPr lang="en-US" sz="1400" b="0" kern="0" dirty="0">
                          <a:solidFill>
                            <a:schemeClr val="bg1"/>
                          </a:solidFill>
                          <a:effectLst/>
                          <a:latin typeface="+mn-ea"/>
                          <a:ea typeface="+mn-ea"/>
                        </a:rPr>
                        <a:t>2026A+</a:t>
                      </a:r>
                      <a:r>
                        <a:rPr lang="zh-TW" sz="1400" b="0" kern="0" dirty="0">
                          <a:solidFill>
                            <a:schemeClr val="bg1"/>
                          </a:solidFill>
                          <a:effectLst/>
                          <a:latin typeface="+mn-ea"/>
                          <a:ea typeface="+mn-ea"/>
                        </a:rPr>
                        <a:t>文化資產創意獎 </a:t>
                      </a:r>
                      <a:endParaRPr lang="zh-TW" sz="1400" b="0" kern="100" dirty="0">
                        <a:solidFill>
                          <a:schemeClr val="bg1"/>
                        </a:solidFill>
                        <a:effectLst/>
                        <a:latin typeface="+mn-ea"/>
                        <a:ea typeface="+mn-ea"/>
                      </a:endParaRPr>
                    </a:p>
                    <a:p>
                      <a:pPr algn="ctr">
                        <a:lnSpc>
                          <a:spcPts val="2000"/>
                        </a:lnSpc>
                        <a:spcAft>
                          <a:spcPts val="0"/>
                        </a:spcAft>
                      </a:pPr>
                      <a:r>
                        <a:rPr lang="zh-TW" sz="1400" b="0" kern="0" dirty="0">
                          <a:solidFill>
                            <a:schemeClr val="bg1"/>
                          </a:solidFill>
                          <a:effectLst/>
                          <a:latin typeface="+mn-ea"/>
                          <a:ea typeface="+mn-ea"/>
                        </a:rPr>
                        <a:t>整體計畫期程表</a:t>
                      </a:r>
                      <a:endParaRPr lang="zh-TW" sz="1400" b="0" kern="100" dirty="0">
                        <a:solidFill>
                          <a:schemeClr val="bg1"/>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hMerge="1">
                  <a:txBody>
                    <a:bodyPr/>
                    <a:lstStyle/>
                    <a:p>
                      <a:endParaRPr lang="zh-TW" altLang="en-US"/>
                    </a:p>
                  </a:txBody>
                  <a:tcPr/>
                </a:tc>
                <a:extLst>
                  <a:ext uri="{0D108BD9-81ED-4DB2-BD59-A6C34878D82A}">
                    <a16:rowId xmlns:a16="http://schemas.microsoft.com/office/drawing/2014/main" val="618978740"/>
                  </a:ext>
                </a:extLst>
              </a:tr>
              <a:tr h="493879">
                <a:tc>
                  <a:txBody>
                    <a:bodyPr/>
                    <a:lstStyle/>
                    <a:p>
                      <a:pPr algn="ctr">
                        <a:lnSpc>
                          <a:spcPts val="2000"/>
                        </a:lnSpc>
                        <a:spcAft>
                          <a:spcPts val="0"/>
                        </a:spcAft>
                      </a:pPr>
                      <a:r>
                        <a:rPr lang="zh-TW" sz="1400" b="0" kern="0" dirty="0">
                          <a:solidFill>
                            <a:schemeClr val="bg1"/>
                          </a:solidFill>
                          <a:effectLst/>
                          <a:latin typeface="+mn-ea"/>
                          <a:ea typeface="+mn-ea"/>
                        </a:rPr>
                        <a:t>項目</a:t>
                      </a:r>
                      <a:endParaRPr lang="zh-TW" sz="1400" b="0" kern="100" dirty="0">
                        <a:solidFill>
                          <a:schemeClr val="bg1"/>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algn="ctr">
                        <a:lnSpc>
                          <a:spcPts val="2000"/>
                        </a:lnSpc>
                        <a:spcAft>
                          <a:spcPts val="0"/>
                        </a:spcAft>
                      </a:pPr>
                      <a:r>
                        <a:rPr lang="zh-TW" sz="1400" b="0" kern="0" dirty="0">
                          <a:solidFill>
                            <a:schemeClr val="bg1"/>
                          </a:solidFill>
                          <a:effectLst/>
                          <a:latin typeface="+mn-ea"/>
                          <a:ea typeface="+mn-ea"/>
                        </a:rPr>
                        <a:t>日期</a:t>
                      </a:r>
                      <a:endParaRPr lang="zh-TW" sz="1400" b="0" kern="100" dirty="0">
                        <a:solidFill>
                          <a:schemeClr val="bg1"/>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extLst>
                  <a:ext uri="{0D108BD9-81ED-4DB2-BD59-A6C34878D82A}">
                    <a16:rowId xmlns:a16="http://schemas.microsoft.com/office/drawing/2014/main" val="1828919701"/>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競賽徵件</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1/28(</a:t>
                      </a:r>
                      <a:r>
                        <a:rPr lang="zh-TW" sz="1400" b="0" kern="0" dirty="0">
                          <a:solidFill>
                            <a:schemeClr val="tx1">
                              <a:lumMod val="85000"/>
                              <a:lumOff val="15000"/>
                            </a:schemeClr>
                          </a:solidFill>
                          <a:effectLst/>
                          <a:latin typeface="+mn-ea"/>
                          <a:ea typeface="+mn-ea"/>
                        </a:rPr>
                        <a:t>三</a:t>
                      </a:r>
                      <a:r>
                        <a:rPr lang="en-US" sz="1400" b="0" kern="0" dirty="0">
                          <a:solidFill>
                            <a:schemeClr val="tx1">
                              <a:lumMod val="85000"/>
                              <a:lumOff val="15000"/>
                            </a:schemeClr>
                          </a:solidFill>
                          <a:effectLst/>
                          <a:latin typeface="+mn-ea"/>
                          <a:ea typeface="+mn-ea"/>
                        </a:rPr>
                        <a:t>)-4/6(</a:t>
                      </a:r>
                      <a:r>
                        <a:rPr lang="zh-TW" sz="1400" b="0" kern="0" dirty="0">
                          <a:solidFill>
                            <a:schemeClr val="tx1">
                              <a:lumMod val="85000"/>
                              <a:lumOff val="15000"/>
                            </a:schemeClr>
                          </a:solidFill>
                          <a:effectLst/>
                          <a:latin typeface="+mn-ea"/>
                          <a:ea typeface="+mn-ea"/>
                        </a:rPr>
                        <a:t>一</a:t>
                      </a:r>
                      <a:r>
                        <a:rPr lang="en-US" sz="1400" b="0" kern="0" dirty="0">
                          <a:solidFill>
                            <a:schemeClr val="tx1">
                              <a:lumMod val="85000"/>
                              <a:lumOff val="15000"/>
                            </a:schemeClr>
                          </a:solidFill>
                          <a:effectLst/>
                          <a:latin typeface="+mn-ea"/>
                          <a:ea typeface="+mn-ea"/>
                        </a:rPr>
                        <a:t>) 23:59</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6071451"/>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競賽宣傳</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355429004"/>
                  </a:ext>
                </a:extLst>
              </a:tr>
              <a:tr h="493879">
                <a:tc>
                  <a:txBody>
                    <a:bodyPr/>
                    <a:lstStyle/>
                    <a:p>
                      <a:pPr algn="ctr">
                        <a:lnSpc>
                          <a:spcPts val="2000"/>
                        </a:lnSpc>
                        <a:spcAft>
                          <a:spcPts val="0"/>
                        </a:spcAft>
                      </a:pPr>
                      <a:r>
                        <a:rPr lang="zh-TW" altLang="en-US" sz="1400" b="0" kern="100" dirty="0" smtClean="0">
                          <a:solidFill>
                            <a:srgbClr val="C00000"/>
                          </a:solidFill>
                          <a:effectLst/>
                          <a:latin typeface="+mn-ea"/>
                          <a:ea typeface="+mn-ea"/>
                          <a:cs typeface="Times New Roman" panose="02020603050405020304" pitchFamily="18" charset="0"/>
                        </a:rPr>
                        <a:t>校院參展報名</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altLang="zh-TW" sz="1400" b="0" kern="100" dirty="0" smtClean="0">
                          <a:solidFill>
                            <a:srgbClr val="C00000"/>
                          </a:solidFill>
                          <a:effectLst/>
                          <a:latin typeface="+mn-ea"/>
                          <a:ea typeface="+mn-ea"/>
                          <a:cs typeface="Times New Roman" panose="02020603050405020304" pitchFamily="18" charset="0"/>
                        </a:rPr>
                        <a:t>1/28(</a:t>
                      </a:r>
                      <a:r>
                        <a:rPr lang="zh-TW" altLang="en-US" sz="1400" b="0" kern="100" dirty="0" smtClean="0">
                          <a:solidFill>
                            <a:srgbClr val="C00000"/>
                          </a:solidFill>
                          <a:effectLst/>
                          <a:latin typeface="+mn-ea"/>
                          <a:ea typeface="+mn-ea"/>
                          <a:cs typeface="Times New Roman" panose="02020603050405020304" pitchFamily="18" charset="0"/>
                        </a:rPr>
                        <a:t>三</a:t>
                      </a:r>
                      <a:r>
                        <a:rPr lang="en-US" altLang="zh-TW" sz="1400" b="0" kern="100" dirty="0" smtClean="0">
                          <a:solidFill>
                            <a:srgbClr val="C00000"/>
                          </a:solidFill>
                          <a:effectLst/>
                          <a:latin typeface="+mn-ea"/>
                          <a:ea typeface="+mn-ea"/>
                          <a:cs typeface="Times New Roman" panose="02020603050405020304" pitchFamily="18" charset="0"/>
                        </a:rPr>
                        <a:t>)-2/11(</a:t>
                      </a:r>
                      <a:r>
                        <a:rPr lang="zh-TW" altLang="en-US" sz="1400" b="0" kern="100" dirty="0" smtClean="0">
                          <a:solidFill>
                            <a:srgbClr val="C00000"/>
                          </a:solidFill>
                          <a:effectLst/>
                          <a:latin typeface="+mn-ea"/>
                          <a:ea typeface="+mn-ea"/>
                          <a:cs typeface="Times New Roman" panose="02020603050405020304" pitchFamily="18" charset="0"/>
                        </a:rPr>
                        <a:t>三</a:t>
                      </a:r>
                      <a:r>
                        <a:rPr lang="en-US" altLang="zh-TW" sz="1400" b="0" kern="100" dirty="0" smtClean="0">
                          <a:solidFill>
                            <a:srgbClr val="C00000"/>
                          </a:solidFill>
                          <a:effectLst/>
                          <a:latin typeface="+mn-ea"/>
                          <a:ea typeface="+mn-ea"/>
                          <a:cs typeface="Times New Roman" panose="02020603050405020304" pitchFamily="18" charset="0"/>
                        </a:rPr>
                        <a:t>)</a:t>
                      </a:r>
                      <a:r>
                        <a:rPr lang="zh-TW" altLang="en-US" sz="1400" b="0" kern="100" dirty="0" smtClean="0">
                          <a:solidFill>
                            <a:srgbClr val="C00000"/>
                          </a:solidFill>
                          <a:effectLst/>
                          <a:latin typeface="+mn-ea"/>
                          <a:ea typeface="+mn-ea"/>
                          <a:cs typeface="Times New Roman" panose="02020603050405020304" pitchFamily="18" charset="0"/>
                        </a:rPr>
                        <a:t> </a:t>
                      </a:r>
                      <a:r>
                        <a:rPr lang="en-US" altLang="zh-TW" sz="1400" b="0" kern="100" dirty="0" smtClean="0">
                          <a:solidFill>
                            <a:srgbClr val="C00000"/>
                          </a:solidFill>
                          <a:effectLst/>
                          <a:latin typeface="+mn-ea"/>
                          <a:ea typeface="+mn-ea"/>
                          <a:cs typeface="Times New Roman" panose="02020603050405020304" pitchFamily="18" charset="0"/>
                        </a:rPr>
                        <a:t>12:00</a:t>
                      </a:r>
                      <a:r>
                        <a:rPr lang="zh-TW" altLang="en-US" sz="1400" b="0" kern="100" dirty="0" smtClean="0">
                          <a:solidFill>
                            <a:srgbClr val="C00000"/>
                          </a:solidFill>
                          <a:effectLst/>
                          <a:latin typeface="+mn-ea"/>
                          <a:ea typeface="+mn-ea"/>
                          <a:cs typeface="Times New Roman" panose="02020603050405020304" pitchFamily="18" charset="0"/>
                        </a:rPr>
                        <a:t>止</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99834"/>
                  </a:ext>
                </a:extLst>
              </a:tr>
              <a:tr h="493879">
                <a:tc>
                  <a:txBody>
                    <a:bodyPr/>
                    <a:lstStyle/>
                    <a:p>
                      <a:pPr algn="ctr">
                        <a:lnSpc>
                          <a:spcPts val="2000"/>
                        </a:lnSpc>
                        <a:spcAft>
                          <a:spcPts val="0"/>
                        </a:spcAft>
                      </a:pPr>
                      <a:r>
                        <a:rPr lang="zh-TW" altLang="en-US" sz="1400" b="0" kern="100" dirty="0" smtClean="0">
                          <a:solidFill>
                            <a:srgbClr val="C00000"/>
                          </a:solidFill>
                          <a:effectLst/>
                          <a:latin typeface="+mn-ea"/>
                          <a:ea typeface="+mn-ea"/>
                          <a:cs typeface="Times New Roman" panose="02020603050405020304" pitchFamily="18" charset="0"/>
                        </a:rPr>
                        <a:t>校院場刊</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altLang="zh-TW" sz="1400" b="0" kern="100" dirty="0" smtClean="0">
                          <a:solidFill>
                            <a:srgbClr val="C00000"/>
                          </a:solidFill>
                          <a:effectLst/>
                          <a:latin typeface="+mn-ea"/>
                          <a:ea typeface="+mn-ea"/>
                          <a:cs typeface="Times New Roman" panose="02020603050405020304" pitchFamily="18" charset="0"/>
                        </a:rPr>
                        <a:t>2/26</a:t>
                      </a:r>
                      <a:r>
                        <a:rPr lang="zh-TW" altLang="en-US" sz="1400" b="0" kern="100" dirty="0" smtClean="0">
                          <a:solidFill>
                            <a:srgbClr val="C00000"/>
                          </a:solidFill>
                          <a:effectLst/>
                          <a:latin typeface="+mn-ea"/>
                          <a:ea typeface="+mn-ea"/>
                          <a:cs typeface="Times New Roman" panose="02020603050405020304" pitchFamily="18" charset="0"/>
                        </a:rPr>
                        <a:t> </a:t>
                      </a:r>
                      <a:r>
                        <a:rPr lang="en-US" altLang="zh-TW" sz="1400" b="0" kern="100" dirty="0" smtClean="0">
                          <a:solidFill>
                            <a:srgbClr val="C00000"/>
                          </a:solidFill>
                          <a:effectLst/>
                          <a:latin typeface="+mn-ea"/>
                          <a:ea typeface="+mn-ea"/>
                          <a:cs typeface="Times New Roman" panose="02020603050405020304" pitchFamily="18" charset="0"/>
                        </a:rPr>
                        <a:t>(</a:t>
                      </a:r>
                      <a:r>
                        <a:rPr lang="zh-TW" altLang="en-US" sz="1400" b="0" kern="100" dirty="0" smtClean="0">
                          <a:solidFill>
                            <a:srgbClr val="C00000"/>
                          </a:solidFill>
                          <a:effectLst/>
                          <a:latin typeface="+mn-ea"/>
                          <a:ea typeface="+mn-ea"/>
                          <a:cs typeface="Times New Roman" panose="02020603050405020304" pitchFamily="18" charset="0"/>
                        </a:rPr>
                        <a:t>四</a:t>
                      </a:r>
                      <a:r>
                        <a:rPr lang="en-US" altLang="zh-TW" sz="1400" b="0" kern="100" dirty="0" smtClean="0">
                          <a:solidFill>
                            <a:srgbClr val="C00000"/>
                          </a:solidFill>
                          <a:effectLst/>
                          <a:latin typeface="+mn-ea"/>
                          <a:ea typeface="+mn-ea"/>
                          <a:cs typeface="Times New Roman" panose="02020603050405020304" pitchFamily="18" charset="0"/>
                        </a:rPr>
                        <a:t>)</a:t>
                      </a:r>
                      <a:r>
                        <a:rPr lang="zh-TW" altLang="en-US" sz="1400" b="0" kern="100" dirty="0" smtClean="0">
                          <a:solidFill>
                            <a:srgbClr val="C00000"/>
                          </a:solidFill>
                          <a:effectLst/>
                          <a:latin typeface="+mn-ea"/>
                          <a:ea typeface="+mn-ea"/>
                          <a:cs typeface="Times New Roman" panose="02020603050405020304" pitchFamily="18" charset="0"/>
                        </a:rPr>
                        <a:t> </a:t>
                      </a:r>
                      <a:r>
                        <a:rPr lang="en-US" altLang="zh-TW" sz="1400" b="0" kern="100" dirty="0" smtClean="0">
                          <a:solidFill>
                            <a:srgbClr val="C00000"/>
                          </a:solidFill>
                          <a:effectLst/>
                          <a:latin typeface="+mn-ea"/>
                          <a:ea typeface="+mn-ea"/>
                          <a:cs typeface="Times New Roman" panose="02020603050405020304" pitchFamily="18" charset="0"/>
                        </a:rPr>
                        <a:t>14:00-16:00</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840023"/>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徵件截止</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4/6(</a:t>
                      </a:r>
                      <a:r>
                        <a:rPr lang="zh-TW" sz="1400" b="0" kern="0" dirty="0">
                          <a:solidFill>
                            <a:schemeClr val="tx1">
                              <a:lumMod val="85000"/>
                              <a:lumOff val="15000"/>
                            </a:schemeClr>
                          </a:solidFill>
                          <a:effectLst/>
                          <a:latin typeface="+mn-ea"/>
                          <a:ea typeface="+mn-ea"/>
                        </a:rPr>
                        <a:t>一</a:t>
                      </a:r>
                      <a:r>
                        <a:rPr lang="en-US" sz="1400" b="0" kern="0" dirty="0">
                          <a:solidFill>
                            <a:schemeClr val="tx1">
                              <a:lumMod val="85000"/>
                              <a:lumOff val="15000"/>
                            </a:schemeClr>
                          </a:solidFill>
                          <a:effectLst/>
                          <a:latin typeface="+mn-ea"/>
                          <a:ea typeface="+mn-ea"/>
                        </a:rPr>
                        <a:t>) 23:59</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7148254"/>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初選</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4/8(</a:t>
                      </a:r>
                      <a:r>
                        <a:rPr lang="zh-TW" sz="1400" b="0" kern="0" dirty="0">
                          <a:solidFill>
                            <a:schemeClr val="tx1">
                              <a:lumMod val="85000"/>
                              <a:lumOff val="15000"/>
                            </a:schemeClr>
                          </a:solidFill>
                          <a:effectLst/>
                          <a:latin typeface="+mn-ea"/>
                          <a:ea typeface="+mn-ea"/>
                        </a:rPr>
                        <a:t>三</a:t>
                      </a:r>
                      <a:r>
                        <a:rPr lang="en-US" sz="1400" b="0" kern="0" dirty="0">
                          <a:solidFill>
                            <a:schemeClr val="tx1">
                              <a:lumMod val="85000"/>
                              <a:lumOff val="15000"/>
                            </a:schemeClr>
                          </a:solidFill>
                          <a:effectLst/>
                          <a:latin typeface="+mn-ea"/>
                          <a:ea typeface="+mn-ea"/>
                        </a:rPr>
                        <a:t>)-4/13(</a:t>
                      </a:r>
                      <a:r>
                        <a:rPr lang="zh-TW" sz="1400" b="0" kern="0" dirty="0">
                          <a:solidFill>
                            <a:schemeClr val="tx1">
                              <a:lumMod val="85000"/>
                              <a:lumOff val="15000"/>
                            </a:schemeClr>
                          </a:solidFill>
                          <a:effectLst/>
                          <a:latin typeface="+mn-ea"/>
                          <a:ea typeface="+mn-ea"/>
                        </a:rPr>
                        <a:t>三</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517393"/>
                  </a:ext>
                </a:extLst>
              </a:tr>
              <a:tr h="493879">
                <a:tc>
                  <a:txBody>
                    <a:bodyPr/>
                    <a:lstStyle/>
                    <a:p>
                      <a:pPr algn="ctr">
                        <a:lnSpc>
                          <a:spcPts val="2000"/>
                        </a:lnSpc>
                        <a:spcAft>
                          <a:spcPts val="0"/>
                        </a:spcAft>
                      </a:pPr>
                      <a:r>
                        <a:rPr lang="zh-TW" altLang="en-US" sz="1400" b="0" kern="100" dirty="0" smtClean="0">
                          <a:solidFill>
                            <a:srgbClr val="C00000"/>
                          </a:solidFill>
                          <a:effectLst/>
                          <a:latin typeface="+mn-ea"/>
                          <a:ea typeface="+mn-ea"/>
                          <a:cs typeface="Times New Roman" panose="02020603050405020304" pitchFamily="18" charset="0"/>
                        </a:rPr>
                        <a:t>校院參展資料繳交截止日</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altLang="zh-TW" sz="1400" b="0" kern="100" dirty="0" smtClean="0">
                          <a:solidFill>
                            <a:srgbClr val="C00000"/>
                          </a:solidFill>
                          <a:effectLst/>
                          <a:latin typeface="+mn-ea"/>
                          <a:ea typeface="+mn-ea"/>
                          <a:cs typeface="Times New Roman" panose="02020603050405020304" pitchFamily="18" charset="0"/>
                        </a:rPr>
                        <a:t>1/28(</a:t>
                      </a:r>
                      <a:r>
                        <a:rPr lang="zh-TW" altLang="en-US" sz="1400" b="0" kern="100" dirty="0" smtClean="0">
                          <a:solidFill>
                            <a:srgbClr val="C00000"/>
                          </a:solidFill>
                          <a:effectLst/>
                          <a:latin typeface="+mn-ea"/>
                          <a:ea typeface="+mn-ea"/>
                          <a:cs typeface="Times New Roman" panose="02020603050405020304" pitchFamily="18" charset="0"/>
                        </a:rPr>
                        <a:t>三</a:t>
                      </a:r>
                      <a:r>
                        <a:rPr lang="en-US" altLang="zh-TW" sz="1400" b="0" kern="100" dirty="0" smtClean="0">
                          <a:solidFill>
                            <a:srgbClr val="C00000"/>
                          </a:solidFill>
                          <a:effectLst/>
                          <a:latin typeface="+mn-ea"/>
                          <a:ea typeface="+mn-ea"/>
                          <a:cs typeface="Times New Roman" panose="02020603050405020304" pitchFamily="18" charset="0"/>
                        </a:rPr>
                        <a:t>)-4/29(</a:t>
                      </a:r>
                      <a:r>
                        <a:rPr lang="zh-TW" altLang="en-US" sz="1400" b="0" kern="100" dirty="0" smtClean="0">
                          <a:solidFill>
                            <a:srgbClr val="C00000"/>
                          </a:solidFill>
                          <a:effectLst/>
                          <a:latin typeface="+mn-ea"/>
                          <a:ea typeface="+mn-ea"/>
                          <a:cs typeface="Times New Roman" panose="02020603050405020304" pitchFamily="18" charset="0"/>
                        </a:rPr>
                        <a:t>三</a:t>
                      </a:r>
                      <a:r>
                        <a:rPr lang="en-US" altLang="zh-TW" sz="1400" b="0" kern="100" dirty="0" smtClean="0">
                          <a:solidFill>
                            <a:srgbClr val="C00000"/>
                          </a:solidFill>
                          <a:effectLst/>
                          <a:latin typeface="+mn-ea"/>
                          <a:ea typeface="+mn-ea"/>
                          <a:cs typeface="Times New Roman" panose="02020603050405020304" pitchFamily="18" charset="0"/>
                        </a:rPr>
                        <a:t>)15:00</a:t>
                      </a:r>
                      <a:r>
                        <a:rPr lang="zh-TW" altLang="en-US" sz="1400" b="0" kern="100" dirty="0" smtClean="0">
                          <a:solidFill>
                            <a:srgbClr val="C00000"/>
                          </a:solidFill>
                          <a:effectLst/>
                          <a:latin typeface="+mn-ea"/>
                          <a:ea typeface="+mn-ea"/>
                          <a:cs typeface="Times New Roman" panose="02020603050405020304" pitchFamily="18" charset="0"/>
                        </a:rPr>
                        <a:t>止</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275367"/>
                  </a:ext>
                </a:extLst>
              </a:tr>
              <a:tr h="493879">
                <a:tc>
                  <a:txBody>
                    <a:bodyPr/>
                    <a:lstStyle/>
                    <a:p>
                      <a:pPr algn="ctr">
                        <a:lnSpc>
                          <a:spcPts val="2000"/>
                        </a:lnSpc>
                        <a:spcAft>
                          <a:spcPts val="0"/>
                        </a:spcAft>
                      </a:pPr>
                      <a:r>
                        <a:rPr lang="zh-TW" sz="1400" b="0" kern="0" dirty="0">
                          <a:solidFill>
                            <a:srgbClr val="C00000"/>
                          </a:solidFill>
                          <a:effectLst/>
                          <a:latin typeface="+mn-ea"/>
                          <a:ea typeface="+mn-ea"/>
                        </a:rPr>
                        <a:t>展覽進場</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rgbClr val="C00000"/>
                          </a:solidFill>
                          <a:effectLst/>
                          <a:latin typeface="+mn-ea"/>
                          <a:ea typeface="+mn-ea"/>
                        </a:rPr>
                        <a:t>5/19(</a:t>
                      </a:r>
                      <a:r>
                        <a:rPr lang="zh-TW" sz="1400" b="0" kern="0" dirty="0">
                          <a:solidFill>
                            <a:srgbClr val="C00000"/>
                          </a:solidFill>
                          <a:effectLst/>
                          <a:latin typeface="+mn-ea"/>
                          <a:ea typeface="+mn-ea"/>
                        </a:rPr>
                        <a:t>二</a:t>
                      </a:r>
                      <a:r>
                        <a:rPr lang="en-US" sz="1400" b="0" kern="0" dirty="0">
                          <a:solidFill>
                            <a:srgbClr val="C00000"/>
                          </a:solidFill>
                          <a:effectLst/>
                          <a:latin typeface="+mn-ea"/>
                          <a:ea typeface="+mn-ea"/>
                        </a:rPr>
                        <a:t>)-5/26(</a:t>
                      </a:r>
                      <a:r>
                        <a:rPr lang="zh-TW" sz="1400" b="0" kern="0" dirty="0">
                          <a:solidFill>
                            <a:srgbClr val="C00000"/>
                          </a:solidFill>
                          <a:effectLst/>
                          <a:latin typeface="+mn-ea"/>
                          <a:ea typeface="+mn-ea"/>
                        </a:rPr>
                        <a:t>二</a:t>
                      </a:r>
                      <a:r>
                        <a:rPr lang="en-US" sz="1400" b="0" kern="0" dirty="0" smtClean="0">
                          <a:solidFill>
                            <a:srgbClr val="C00000"/>
                          </a:solidFill>
                          <a:effectLst/>
                          <a:latin typeface="+mn-ea"/>
                          <a:ea typeface="+mn-ea"/>
                        </a:rPr>
                        <a:t>)</a:t>
                      </a:r>
                      <a:r>
                        <a:rPr lang="zh-TW" altLang="en-US" sz="1400" b="0" kern="0" dirty="0" smtClean="0">
                          <a:solidFill>
                            <a:srgbClr val="C00000"/>
                          </a:solidFill>
                          <a:effectLst/>
                          <a:latin typeface="+mn-ea"/>
                          <a:ea typeface="+mn-ea"/>
                        </a:rPr>
                        <a:t> </a:t>
                      </a:r>
                      <a:r>
                        <a:rPr lang="en-US" altLang="zh-TW" sz="1400" b="0" kern="0" dirty="0" smtClean="0">
                          <a:solidFill>
                            <a:srgbClr val="C00000"/>
                          </a:solidFill>
                          <a:effectLst/>
                          <a:latin typeface="+mn-ea"/>
                          <a:ea typeface="+mn-ea"/>
                        </a:rPr>
                        <a:t>9:00-17:00</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982949"/>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展覽</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5/27(</a:t>
                      </a:r>
                      <a:r>
                        <a:rPr lang="zh-TW" sz="1400" b="0" kern="0" dirty="0">
                          <a:solidFill>
                            <a:schemeClr val="tx1">
                              <a:lumMod val="85000"/>
                              <a:lumOff val="15000"/>
                            </a:schemeClr>
                          </a:solidFill>
                          <a:effectLst/>
                          <a:latin typeface="+mn-ea"/>
                          <a:ea typeface="+mn-ea"/>
                        </a:rPr>
                        <a:t>三</a:t>
                      </a:r>
                      <a:r>
                        <a:rPr lang="en-US" sz="1400" b="0" kern="0" dirty="0">
                          <a:solidFill>
                            <a:schemeClr val="tx1">
                              <a:lumMod val="85000"/>
                              <a:lumOff val="15000"/>
                            </a:schemeClr>
                          </a:solidFill>
                          <a:effectLst/>
                          <a:latin typeface="+mn-ea"/>
                          <a:ea typeface="+mn-ea"/>
                        </a:rPr>
                        <a:t>)-6/1(</a:t>
                      </a:r>
                      <a:r>
                        <a:rPr lang="zh-TW" sz="1400" b="0" kern="0" dirty="0">
                          <a:solidFill>
                            <a:schemeClr val="tx1">
                              <a:lumMod val="85000"/>
                              <a:lumOff val="15000"/>
                            </a:schemeClr>
                          </a:solidFill>
                          <a:effectLst/>
                          <a:latin typeface="+mn-ea"/>
                          <a:ea typeface="+mn-ea"/>
                        </a:rPr>
                        <a:t>一</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779732"/>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決選</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5/28(</a:t>
                      </a:r>
                      <a:r>
                        <a:rPr lang="zh-TW" sz="1400" b="0" kern="0" dirty="0">
                          <a:solidFill>
                            <a:schemeClr val="tx1">
                              <a:lumMod val="85000"/>
                              <a:lumOff val="15000"/>
                            </a:schemeClr>
                          </a:solidFill>
                          <a:effectLst/>
                          <a:latin typeface="+mn-ea"/>
                          <a:ea typeface="+mn-ea"/>
                        </a:rPr>
                        <a:t>四</a:t>
                      </a:r>
                      <a:r>
                        <a:rPr lang="en-US" sz="1400" b="0" kern="0" dirty="0">
                          <a:solidFill>
                            <a:schemeClr val="tx1">
                              <a:lumMod val="85000"/>
                              <a:lumOff val="15000"/>
                            </a:schemeClr>
                          </a:solidFill>
                          <a:effectLst/>
                          <a:latin typeface="+mn-ea"/>
                          <a:ea typeface="+mn-ea"/>
                        </a:rPr>
                        <a:t>)9:30-14:00</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87646"/>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頒獎典禮</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5/29(</a:t>
                      </a:r>
                      <a:r>
                        <a:rPr lang="zh-TW" sz="1400" b="0" kern="0" dirty="0">
                          <a:solidFill>
                            <a:schemeClr val="tx1">
                              <a:lumMod val="85000"/>
                              <a:lumOff val="15000"/>
                            </a:schemeClr>
                          </a:solidFill>
                          <a:effectLst/>
                          <a:latin typeface="+mn-ea"/>
                          <a:ea typeface="+mn-ea"/>
                        </a:rPr>
                        <a:t>五</a:t>
                      </a:r>
                      <a:r>
                        <a:rPr lang="en-US" sz="1400" b="0" kern="0" dirty="0">
                          <a:solidFill>
                            <a:schemeClr val="tx1">
                              <a:lumMod val="85000"/>
                              <a:lumOff val="15000"/>
                            </a:schemeClr>
                          </a:solidFill>
                          <a:effectLst/>
                          <a:latin typeface="+mn-ea"/>
                          <a:ea typeface="+mn-ea"/>
                        </a:rPr>
                        <a:t>)14:00-16:00</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725125"/>
                  </a:ext>
                </a:extLst>
              </a:tr>
              <a:tr h="815654">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得獎作品分享</a:t>
                      </a:r>
                      <a:endParaRPr lang="zh-TW" sz="1400" b="0" kern="100" dirty="0">
                        <a:solidFill>
                          <a:schemeClr val="tx1">
                            <a:lumMod val="85000"/>
                            <a:lumOff val="15000"/>
                          </a:schemeClr>
                        </a:solidFill>
                        <a:effectLst/>
                        <a:latin typeface="+mn-ea"/>
                        <a:ea typeface="+mn-ea"/>
                      </a:endParaRPr>
                    </a:p>
                    <a:p>
                      <a:pPr algn="ctr">
                        <a:lnSpc>
                          <a:spcPts val="2000"/>
                        </a:lnSpc>
                        <a:spcAft>
                          <a:spcPts val="0"/>
                        </a:spcAft>
                      </a:pPr>
                      <a:r>
                        <a:rPr lang="zh-TW" sz="1400" b="0" kern="0" dirty="0">
                          <a:solidFill>
                            <a:schemeClr val="tx1">
                              <a:lumMod val="85000"/>
                              <a:lumOff val="15000"/>
                            </a:schemeClr>
                          </a:solidFill>
                          <a:effectLst/>
                          <a:latin typeface="+mn-ea"/>
                          <a:ea typeface="+mn-ea"/>
                        </a:rPr>
                        <a:t>交流講座</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5/30(</a:t>
                      </a:r>
                      <a:r>
                        <a:rPr lang="zh-TW" sz="1400" b="0" kern="0" dirty="0">
                          <a:solidFill>
                            <a:schemeClr val="tx1">
                              <a:lumMod val="85000"/>
                              <a:lumOff val="15000"/>
                            </a:schemeClr>
                          </a:solidFill>
                          <a:effectLst/>
                          <a:latin typeface="+mn-ea"/>
                          <a:ea typeface="+mn-ea"/>
                        </a:rPr>
                        <a:t>六</a:t>
                      </a:r>
                      <a:r>
                        <a:rPr lang="en-US" sz="1400" b="0" kern="0" dirty="0">
                          <a:solidFill>
                            <a:schemeClr val="tx1">
                              <a:lumMod val="85000"/>
                              <a:lumOff val="15000"/>
                            </a:schemeClr>
                          </a:solidFill>
                          <a:effectLst/>
                          <a:latin typeface="+mn-ea"/>
                          <a:ea typeface="+mn-ea"/>
                        </a:rPr>
                        <a:t>) / 5/31(</a:t>
                      </a:r>
                      <a:r>
                        <a:rPr lang="zh-TW" sz="1400" b="0" kern="0" dirty="0">
                          <a:solidFill>
                            <a:schemeClr val="tx1">
                              <a:lumMod val="85000"/>
                              <a:lumOff val="15000"/>
                            </a:schemeClr>
                          </a:solidFill>
                          <a:effectLst/>
                          <a:latin typeface="+mn-ea"/>
                          <a:ea typeface="+mn-ea"/>
                        </a:rPr>
                        <a:t>日</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endParaRPr>
                    </a:p>
                    <a:p>
                      <a:pPr algn="ctr">
                        <a:lnSpc>
                          <a:spcPts val="2000"/>
                        </a:lnSpc>
                        <a:spcAft>
                          <a:spcPts val="0"/>
                        </a:spcAft>
                      </a:pPr>
                      <a:r>
                        <a:rPr lang="en-US" sz="1400" b="0" kern="0" dirty="0">
                          <a:solidFill>
                            <a:schemeClr val="tx1">
                              <a:lumMod val="85000"/>
                              <a:lumOff val="15000"/>
                            </a:schemeClr>
                          </a:solidFill>
                          <a:effectLst/>
                          <a:latin typeface="+mn-ea"/>
                          <a:ea typeface="+mn-ea"/>
                        </a:rPr>
                        <a:t>13:30-15:00/15:10-16:40</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36714"/>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駐點表演</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5/29(</a:t>
                      </a:r>
                      <a:r>
                        <a:rPr lang="zh-TW" sz="1400" b="0" kern="0" dirty="0">
                          <a:solidFill>
                            <a:schemeClr val="tx1">
                              <a:lumMod val="85000"/>
                              <a:lumOff val="15000"/>
                            </a:schemeClr>
                          </a:solidFill>
                          <a:effectLst/>
                          <a:latin typeface="+mn-ea"/>
                          <a:ea typeface="+mn-ea"/>
                        </a:rPr>
                        <a:t>五</a:t>
                      </a:r>
                      <a:r>
                        <a:rPr lang="en-US" sz="1400" b="0" kern="0" dirty="0">
                          <a:solidFill>
                            <a:schemeClr val="tx1">
                              <a:lumMod val="85000"/>
                              <a:lumOff val="15000"/>
                            </a:schemeClr>
                          </a:solidFill>
                          <a:effectLst/>
                          <a:latin typeface="+mn-ea"/>
                          <a:ea typeface="+mn-ea"/>
                        </a:rPr>
                        <a:t>)-5/31(</a:t>
                      </a:r>
                      <a:r>
                        <a:rPr lang="zh-TW" sz="1400" b="0" kern="0" dirty="0">
                          <a:solidFill>
                            <a:schemeClr val="tx1">
                              <a:lumMod val="85000"/>
                              <a:lumOff val="15000"/>
                            </a:schemeClr>
                          </a:solidFill>
                          <a:effectLst/>
                          <a:latin typeface="+mn-ea"/>
                          <a:ea typeface="+mn-ea"/>
                        </a:rPr>
                        <a:t>日</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841209"/>
                  </a:ext>
                </a:extLst>
              </a:tr>
              <a:tr h="493879">
                <a:tc>
                  <a:txBody>
                    <a:bodyPr/>
                    <a:lstStyle/>
                    <a:p>
                      <a:pPr algn="ctr">
                        <a:lnSpc>
                          <a:spcPts val="2000"/>
                        </a:lnSpc>
                        <a:spcAft>
                          <a:spcPts val="0"/>
                        </a:spcAft>
                      </a:pPr>
                      <a:r>
                        <a:rPr lang="zh-TW" sz="1400" b="0" kern="0" dirty="0">
                          <a:solidFill>
                            <a:schemeClr val="tx1">
                              <a:lumMod val="85000"/>
                              <a:lumOff val="15000"/>
                            </a:schemeClr>
                          </a:solidFill>
                          <a:effectLst/>
                          <a:latin typeface="+mn-ea"/>
                          <a:ea typeface="+mn-ea"/>
                        </a:rPr>
                        <a:t>市集活動</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chemeClr val="tx1">
                              <a:lumMod val="85000"/>
                              <a:lumOff val="15000"/>
                            </a:schemeClr>
                          </a:solidFill>
                          <a:effectLst/>
                          <a:latin typeface="+mn-ea"/>
                          <a:ea typeface="+mn-ea"/>
                        </a:rPr>
                        <a:t>5/29(</a:t>
                      </a:r>
                      <a:r>
                        <a:rPr lang="zh-TW" sz="1400" b="0" kern="0" dirty="0">
                          <a:solidFill>
                            <a:schemeClr val="tx1">
                              <a:lumMod val="85000"/>
                              <a:lumOff val="15000"/>
                            </a:schemeClr>
                          </a:solidFill>
                          <a:effectLst/>
                          <a:latin typeface="+mn-ea"/>
                          <a:ea typeface="+mn-ea"/>
                        </a:rPr>
                        <a:t>五</a:t>
                      </a:r>
                      <a:r>
                        <a:rPr lang="en-US" sz="1400" b="0" kern="0" dirty="0">
                          <a:solidFill>
                            <a:schemeClr val="tx1">
                              <a:lumMod val="85000"/>
                              <a:lumOff val="15000"/>
                            </a:schemeClr>
                          </a:solidFill>
                          <a:effectLst/>
                          <a:latin typeface="+mn-ea"/>
                          <a:ea typeface="+mn-ea"/>
                        </a:rPr>
                        <a:t>)-5/31(</a:t>
                      </a:r>
                      <a:r>
                        <a:rPr lang="zh-TW" sz="1400" b="0" kern="0" dirty="0">
                          <a:solidFill>
                            <a:schemeClr val="tx1">
                              <a:lumMod val="85000"/>
                              <a:lumOff val="15000"/>
                            </a:schemeClr>
                          </a:solidFill>
                          <a:effectLst/>
                          <a:latin typeface="+mn-ea"/>
                          <a:ea typeface="+mn-ea"/>
                        </a:rPr>
                        <a:t>日</a:t>
                      </a:r>
                      <a:r>
                        <a:rPr lang="en-US" sz="1400" b="0" kern="0" dirty="0">
                          <a:solidFill>
                            <a:schemeClr val="tx1">
                              <a:lumMod val="85000"/>
                              <a:lumOff val="15000"/>
                            </a:schemeClr>
                          </a:solidFill>
                          <a:effectLst/>
                          <a:latin typeface="+mn-ea"/>
                          <a:ea typeface="+mn-ea"/>
                        </a:rPr>
                        <a:t>)</a:t>
                      </a:r>
                      <a:endParaRPr lang="zh-TW" sz="1400" b="0" kern="100" dirty="0">
                        <a:solidFill>
                          <a:schemeClr val="tx1">
                            <a:lumMod val="85000"/>
                            <a:lumOff val="15000"/>
                          </a:schemeClr>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7165019"/>
                  </a:ext>
                </a:extLst>
              </a:tr>
              <a:tr h="493879">
                <a:tc>
                  <a:txBody>
                    <a:bodyPr/>
                    <a:lstStyle/>
                    <a:p>
                      <a:pPr algn="ctr">
                        <a:lnSpc>
                          <a:spcPts val="2000"/>
                        </a:lnSpc>
                        <a:spcAft>
                          <a:spcPts val="0"/>
                        </a:spcAft>
                      </a:pPr>
                      <a:r>
                        <a:rPr lang="zh-TW" sz="1400" b="0" kern="0" dirty="0">
                          <a:solidFill>
                            <a:srgbClr val="C00000"/>
                          </a:solidFill>
                          <a:effectLst/>
                          <a:latin typeface="+mn-ea"/>
                          <a:ea typeface="+mn-ea"/>
                        </a:rPr>
                        <a:t>撤場</a:t>
                      </a:r>
                      <a:endParaRPr lang="zh-TW" sz="1400" b="0" kern="100" dirty="0">
                        <a:solidFill>
                          <a:srgbClr val="C00000"/>
                        </a:solidFill>
                        <a:effectLst/>
                        <a:latin typeface="+mn-ea"/>
                        <a:ea typeface="+mn-ea"/>
                        <a:cs typeface="Times New Roman" panose="02020603050405020304" pitchFamily="18" charset="0"/>
                      </a:endParaRPr>
                    </a:p>
                  </a:txBody>
                  <a:tcPr marL="80119" marR="80119" marT="80119" marB="801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000"/>
                        </a:lnSpc>
                        <a:spcAft>
                          <a:spcPts val="0"/>
                        </a:spcAft>
                      </a:pPr>
                      <a:r>
                        <a:rPr lang="en-US" sz="1400" b="0" kern="0" dirty="0">
                          <a:solidFill>
                            <a:srgbClr val="C00000"/>
                          </a:solidFill>
                          <a:effectLst/>
                          <a:latin typeface="+mn-ea"/>
                          <a:ea typeface="+mn-ea"/>
                        </a:rPr>
                        <a:t>6/2(</a:t>
                      </a:r>
                      <a:r>
                        <a:rPr lang="zh-TW" sz="1400" b="0" kern="0" dirty="0">
                          <a:solidFill>
                            <a:srgbClr val="C00000"/>
                          </a:solidFill>
                          <a:effectLst/>
                          <a:latin typeface="+mn-ea"/>
                          <a:ea typeface="+mn-ea"/>
                        </a:rPr>
                        <a:t>二</a:t>
                      </a:r>
                      <a:r>
                        <a:rPr lang="en-US" sz="1400" b="0" kern="0" dirty="0">
                          <a:solidFill>
                            <a:srgbClr val="C00000"/>
                          </a:solidFill>
                          <a:effectLst/>
                          <a:latin typeface="+mn-ea"/>
                          <a:ea typeface="+mn-ea"/>
                        </a:rPr>
                        <a:t>)-6/5(</a:t>
                      </a:r>
                      <a:r>
                        <a:rPr lang="zh-TW" sz="1400" b="0" kern="0" dirty="0">
                          <a:solidFill>
                            <a:srgbClr val="C00000"/>
                          </a:solidFill>
                          <a:effectLst/>
                          <a:latin typeface="+mn-ea"/>
                          <a:ea typeface="+mn-ea"/>
                        </a:rPr>
                        <a:t>五</a:t>
                      </a:r>
                      <a:r>
                        <a:rPr lang="en-US" sz="1400" b="0" kern="0" dirty="0">
                          <a:solidFill>
                            <a:srgbClr val="C00000"/>
                          </a:solidFill>
                          <a:effectLst/>
                          <a:latin typeface="+mn-ea"/>
                          <a:ea typeface="+mn-ea"/>
                        </a:rPr>
                        <a:t>)</a:t>
                      </a:r>
                      <a:endParaRPr lang="zh-TW" sz="1400" b="0" kern="100" dirty="0">
                        <a:solidFill>
                          <a:srgbClr val="C00000"/>
                        </a:solidFill>
                        <a:effectLst/>
                        <a:latin typeface="+mn-ea"/>
                        <a:ea typeface="+mn-ea"/>
                        <a:cs typeface="Times New Roman" panose="02020603050405020304" pitchFamily="18" charset="0"/>
                      </a:endParaRPr>
                    </a:p>
                  </a:txBody>
                  <a:tcPr marL="24036" marR="24036" marT="16024" marB="160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611073"/>
                  </a:ext>
                </a:extLst>
              </a:tr>
            </a:tbl>
          </a:graphicData>
        </a:graphic>
      </p:graphicFrame>
      <p:sp>
        <p:nvSpPr>
          <p:cNvPr id="7" name="文字方塊 6"/>
          <p:cNvSpPr txBox="1"/>
          <p:nvPr/>
        </p:nvSpPr>
        <p:spPr>
          <a:xfrm>
            <a:off x="495895" y="9634426"/>
            <a:ext cx="6947124" cy="612412"/>
          </a:xfrm>
          <a:prstGeom prst="rect">
            <a:avLst/>
          </a:prstGeom>
          <a:noFill/>
        </p:spPr>
        <p:txBody>
          <a:bodyPr wrap="square" rtlCol="0">
            <a:spAutoFit/>
          </a:bodyPr>
          <a:lstStyle/>
          <a:p>
            <a:pPr lvl="0" defTabSz="914400" eaLnBrk="0" fontAlgn="base" hangingPunct="0">
              <a:lnSpc>
                <a:spcPct val="150000"/>
              </a:lnSpc>
              <a:spcBef>
                <a:spcPct val="0"/>
              </a:spcBef>
              <a:spcAft>
                <a:spcPct val="0"/>
              </a:spcAft>
            </a:pP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實際時間請依官網公告</a:t>
            </a:r>
            <a:r>
              <a:rPr lang="zh-TW" altLang="en-US" sz="1200" dirty="0" smtClean="0">
                <a:latin typeface="+mn-ea"/>
                <a:cs typeface="微軟正黑體" panose="020B0604030504040204" pitchFamily="34" charset="-120"/>
              </a:rPr>
              <a:t>為主</a:t>
            </a:r>
            <a:endParaRPr lang="en-US" altLang="zh-TW" sz="1200" dirty="0">
              <a:latin typeface="+mn-ea"/>
              <a:cs typeface="微軟正黑體" panose="020B0604030504040204" pitchFamily="34" charset="-120"/>
            </a:endParaRPr>
          </a:p>
          <a:p>
            <a:pPr lvl="0" defTabSz="914400" eaLnBrk="0" fontAlgn="base" hangingPunct="0">
              <a:lnSpc>
                <a:spcPct val="150000"/>
              </a:lnSpc>
              <a:spcBef>
                <a:spcPct val="0"/>
              </a:spcBef>
              <a:spcAft>
                <a:spcPct val="0"/>
              </a:spcAft>
            </a:pPr>
            <a:r>
              <a:rPr lang="en-US" altLang="zh-TW" sz="1200" dirty="0">
                <a:latin typeface="+mn-ea"/>
                <a:cs typeface="微軟正黑體" panose="020B0604030504040204" pitchFamily="34" charset="-120"/>
              </a:rPr>
              <a:t>※</a:t>
            </a:r>
            <a:r>
              <a:rPr lang="zh-TW" altLang="en-US" sz="1200" dirty="0">
                <a:latin typeface="+mn-ea"/>
                <a:cs typeface="微軟正黑體" panose="020B0604030504040204" pitchFamily="34" charset="-120"/>
              </a:rPr>
              <a:t>主辦單位保有活動異動、取消之</a:t>
            </a:r>
            <a:r>
              <a:rPr lang="zh-TW" altLang="en-US" sz="1200" dirty="0" smtClean="0">
                <a:latin typeface="+mn-ea"/>
                <a:cs typeface="微軟正黑體" panose="020B0604030504040204" pitchFamily="34" charset="-120"/>
              </a:rPr>
              <a:t>權利</a:t>
            </a:r>
            <a:endParaRPr lang="en-US" altLang="zh-TW" sz="1200" dirty="0">
              <a:latin typeface="+mn-ea"/>
              <a:cs typeface="微軟正黑體" panose="020B0604030504040204" pitchFamily="34" charset="-120"/>
            </a:endParaRPr>
          </a:p>
        </p:txBody>
      </p:sp>
    </p:spTree>
    <p:extLst>
      <p:ext uri="{BB962C8B-B14F-4D97-AF65-F5344CB8AC3E}">
        <p14:creationId xmlns:p14="http://schemas.microsoft.com/office/powerpoint/2010/main" val="233370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1F724-AB5E-7949-B193-306CB098842A}"/>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FCD7BB13-7B6A-FCF5-20A5-7A3197F028E8}"/>
              </a:ext>
            </a:extLst>
          </p:cNvPr>
          <p:cNvSpPr>
            <a:spLocks noGrp="1"/>
          </p:cNvSpPr>
          <p:nvPr>
            <p:ph type="sldNum" sz="quarter" idx="12"/>
          </p:nvPr>
        </p:nvSpPr>
        <p:spPr/>
        <p:txBody>
          <a:bodyPr/>
          <a:lstStyle/>
          <a:p>
            <a:fld id="{190417D1-679B-4AED-B0B8-307666A9DFF4}" type="slidenum">
              <a:rPr lang="zh-TW" altLang="en-US" smtClean="0"/>
              <a:t>4</a:t>
            </a:fld>
            <a:endParaRPr lang="zh-TW" altLang="en-US"/>
          </a:p>
        </p:txBody>
      </p:sp>
      <p:graphicFrame>
        <p:nvGraphicFramePr>
          <p:cNvPr id="6" name="表格 5">
            <a:extLst>
              <a:ext uri="{FF2B5EF4-FFF2-40B4-BE49-F238E27FC236}">
                <a16:creationId xmlns:a16="http://schemas.microsoft.com/office/drawing/2014/main" id="{4786AFFC-25CD-99C1-1DD8-87CA9C6B15AC}"/>
              </a:ext>
            </a:extLst>
          </p:cNvPr>
          <p:cNvGraphicFramePr>
            <a:graphicFrameLocks noGrp="1"/>
          </p:cNvGraphicFramePr>
          <p:nvPr>
            <p:extLst>
              <p:ext uri="{D42A27DB-BD31-4B8C-83A1-F6EECF244321}">
                <p14:modId xmlns:p14="http://schemas.microsoft.com/office/powerpoint/2010/main" val="478813442"/>
              </p:ext>
            </p:extLst>
          </p:nvPr>
        </p:nvGraphicFramePr>
        <p:xfrm>
          <a:off x="863600" y="1385888"/>
          <a:ext cx="6176347" cy="6355080"/>
        </p:xfrm>
        <a:graphic>
          <a:graphicData uri="http://schemas.openxmlformats.org/drawingml/2006/table">
            <a:tbl>
              <a:tblPr firstRow="1" bandRow="1">
                <a:tableStyleId>{5C22544A-7EE6-4342-B048-85BDC9FD1C3A}</a:tableStyleId>
              </a:tblPr>
              <a:tblGrid>
                <a:gridCol w="1723747">
                  <a:extLst>
                    <a:ext uri="{9D8B030D-6E8A-4147-A177-3AD203B41FA5}">
                      <a16:colId xmlns:a16="http://schemas.microsoft.com/office/drawing/2014/main" val="2385818182"/>
                    </a:ext>
                  </a:extLst>
                </a:gridCol>
                <a:gridCol w="1679453">
                  <a:extLst>
                    <a:ext uri="{9D8B030D-6E8A-4147-A177-3AD203B41FA5}">
                      <a16:colId xmlns:a16="http://schemas.microsoft.com/office/drawing/2014/main" val="4199781551"/>
                    </a:ext>
                  </a:extLst>
                </a:gridCol>
                <a:gridCol w="490730">
                  <a:extLst>
                    <a:ext uri="{9D8B030D-6E8A-4147-A177-3AD203B41FA5}">
                      <a16:colId xmlns:a16="http://schemas.microsoft.com/office/drawing/2014/main" val="1961789749"/>
                    </a:ext>
                  </a:extLst>
                </a:gridCol>
                <a:gridCol w="2282417">
                  <a:extLst>
                    <a:ext uri="{9D8B030D-6E8A-4147-A177-3AD203B41FA5}">
                      <a16:colId xmlns:a16="http://schemas.microsoft.com/office/drawing/2014/main" val="2342048431"/>
                    </a:ext>
                  </a:extLst>
                </a:gridCol>
              </a:tblGrid>
              <a:tr h="370840">
                <a:tc>
                  <a:txBody>
                    <a:bodyPr/>
                    <a:lstStyle/>
                    <a:p>
                      <a:pPr algn="ctr"/>
                      <a:r>
                        <a:rPr lang="zh-TW" altLang="en-US" sz="1200" dirty="0">
                          <a:latin typeface="+mn-ea"/>
                          <a:ea typeface="+mn-ea"/>
                        </a:rPr>
                        <a:t>工作項目</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dirty="0">
                          <a:latin typeface="+mn-ea"/>
                          <a:ea typeface="+mn-ea"/>
                        </a:rPr>
                        <a:t>日期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dirty="0">
                          <a:latin typeface="+mn-ea"/>
                          <a:ea typeface="+mn-ea"/>
                        </a:rPr>
                        <a:t>附件</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tc>
                  <a:txBody>
                    <a:bodyPr/>
                    <a:lstStyle/>
                    <a:p>
                      <a:pPr algn="ctr"/>
                      <a:r>
                        <a:rPr lang="zh-TW" altLang="en-US" sz="1200" dirty="0">
                          <a:latin typeface="+mn-ea"/>
                          <a:ea typeface="+mn-ea"/>
                        </a:rPr>
                        <a:t>備註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323031"/>
                    </a:solidFill>
                  </a:tcPr>
                </a:tc>
                <a:extLst>
                  <a:ext uri="{0D108BD9-81ED-4DB2-BD59-A6C34878D82A}">
                    <a16:rowId xmlns:a16="http://schemas.microsoft.com/office/drawing/2014/main" val="2194746694"/>
                  </a:ext>
                </a:extLst>
              </a:tr>
              <a:tr h="370840">
                <a:tc>
                  <a:txBody>
                    <a:bodyPr/>
                    <a:lstStyle/>
                    <a:p>
                      <a:pPr algn="ctr"/>
                      <a:r>
                        <a:rPr lang="zh-TW" altLang="zh-TW" sz="1200" kern="1200" dirty="0">
                          <a:solidFill>
                            <a:schemeClr val="dk1"/>
                          </a:solidFill>
                          <a:effectLst/>
                          <a:latin typeface="+mn-ea"/>
                          <a:ea typeface="+mn-ea"/>
                          <a:cs typeface="+mn-cs"/>
                        </a:rPr>
                        <a:t>展場企劃書</a:t>
                      </a:r>
                    </a:p>
                    <a:p>
                      <a:pPr algn="ctr"/>
                      <a:r>
                        <a:rPr lang="en-US" altLang="zh-TW" sz="1200" kern="1200" dirty="0">
                          <a:solidFill>
                            <a:schemeClr val="dk1"/>
                          </a:solidFill>
                          <a:effectLst/>
                          <a:latin typeface="+mn-ea"/>
                          <a:ea typeface="+mn-ea"/>
                          <a:cs typeface="+mn-cs"/>
                        </a:rPr>
                        <a:t>(</a:t>
                      </a:r>
                      <a:r>
                        <a:rPr lang="zh-TW" altLang="zh-TW" sz="1200" kern="1200" dirty="0">
                          <a:solidFill>
                            <a:schemeClr val="dk1"/>
                          </a:solidFill>
                          <a:effectLst/>
                          <a:latin typeface="+mn-ea"/>
                          <a:ea typeface="+mn-ea"/>
                          <a:cs typeface="+mn-cs"/>
                        </a:rPr>
                        <a:t>含參展類別配置圖、展櫃設計</a:t>
                      </a:r>
                      <a:r>
                        <a:rPr lang="en-US" altLang="zh-TW" sz="1200" kern="1200" dirty="0">
                          <a:solidFill>
                            <a:schemeClr val="dk1"/>
                          </a:solidFill>
                          <a:effectLst/>
                          <a:latin typeface="+mn-ea"/>
                          <a:ea typeface="+mn-ea"/>
                          <a:cs typeface="+mn-cs"/>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7">
                  <a:txBody>
                    <a:bodyPr/>
                    <a:lstStyle/>
                    <a:p>
                      <a:pPr algn="ctr"/>
                      <a:r>
                        <a:rPr lang="en-US" altLang="zh-TW" sz="1200" dirty="0" smtClean="0">
                          <a:latin typeface="+mn-ea"/>
                          <a:ea typeface="+mn-ea"/>
                        </a:rPr>
                        <a:t>04/29(</a:t>
                      </a:r>
                      <a:r>
                        <a:rPr lang="zh-TW" altLang="en-US" sz="1200" dirty="0">
                          <a:latin typeface="+mn-ea"/>
                          <a:ea typeface="+mn-ea"/>
                        </a:rPr>
                        <a:t>三</a:t>
                      </a:r>
                      <a:r>
                        <a:rPr lang="en-US" altLang="zh-TW" sz="1200" dirty="0" smtClean="0">
                          <a:latin typeface="+mn-ea"/>
                          <a:ea typeface="+mn-ea"/>
                        </a:rPr>
                        <a:t>) </a:t>
                      </a:r>
                      <a:r>
                        <a:rPr lang="en-US" altLang="zh-TW" sz="1200" dirty="0">
                          <a:latin typeface="+mn-ea"/>
                          <a:ea typeface="+mn-ea"/>
                        </a:rPr>
                        <a:t>17:00</a:t>
                      </a:r>
                      <a:r>
                        <a:rPr lang="zh-TW" altLang="en-US" sz="1200" dirty="0">
                          <a:latin typeface="+mn-ea"/>
                          <a:ea typeface="+mn-ea"/>
                        </a:rPr>
                        <a:t>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1</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6">
                  <a:txBody>
                    <a:bodyPr/>
                    <a:lstStyle/>
                    <a:p>
                      <a:r>
                        <a:rPr lang="zh-TW" altLang="en-US" sz="1200" dirty="0">
                          <a:latin typeface="+mn-ea"/>
                          <a:ea typeface="+mn-ea"/>
                        </a:rPr>
                        <a:t>填寫完各附件</a:t>
                      </a:r>
                      <a:r>
                        <a:rPr lang="zh-TW" altLang="en-US" sz="1200" dirty="0" smtClean="0">
                          <a:latin typeface="+mn-ea"/>
                          <a:ea typeface="+mn-ea"/>
                        </a:rPr>
                        <a:t>資料回</a:t>
                      </a:r>
                      <a:r>
                        <a:rPr lang="zh-TW" altLang="en-US" sz="1200" dirty="0">
                          <a:latin typeface="+mn-ea"/>
                          <a:ea typeface="+mn-ea"/>
                        </a:rPr>
                        <a:t>傳</a:t>
                      </a:r>
                      <a:r>
                        <a:rPr lang="zh-TW" altLang="en-US" sz="1200" dirty="0" smtClean="0">
                          <a:latin typeface="+mn-ea"/>
                          <a:ea typeface="+mn-ea"/>
                        </a:rPr>
                        <a:t>至資料繳交表單中</a:t>
                      </a:r>
                      <a:endParaRPr lang="en-US" altLang="zh-TW"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616474"/>
                  </a:ext>
                </a:extLst>
              </a:tr>
              <a:tr h="370840">
                <a:tc>
                  <a:txBody>
                    <a:bodyPr/>
                    <a:lstStyle/>
                    <a:p>
                      <a:pPr algn="ctr"/>
                      <a:r>
                        <a:rPr lang="en-US" altLang="zh-TW" sz="1200" kern="1200" dirty="0" err="1">
                          <a:solidFill>
                            <a:schemeClr val="dk1"/>
                          </a:solidFill>
                          <a:effectLst/>
                          <a:latin typeface="+mn-ea"/>
                          <a:ea typeface="+mn-ea"/>
                          <a:cs typeface="+mn-cs"/>
                        </a:rPr>
                        <a:t>電力需求調查表</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2</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3052287"/>
                  </a:ext>
                </a:extLst>
              </a:tr>
              <a:tr h="370840">
                <a:tc>
                  <a:txBody>
                    <a:bodyPr/>
                    <a:lstStyle/>
                    <a:p>
                      <a:pPr algn="ctr"/>
                      <a:r>
                        <a:rPr lang="en-US" altLang="zh-TW" sz="1200" kern="1200" dirty="0" err="1">
                          <a:solidFill>
                            <a:schemeClr val="dk1"/>
                          </a:solidFill>
                          <a:effectLst/>
                          <a:latin typeface="+mn-ea"/>
                          <a:ea typeface="+mn-ea"/>
                          <a:cs typeface="+mn-cs"/>
                        </a:rPr>
                        <a:t>展場負責人調查表</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3</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9957688"/>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altLang="zh-TW" sz="1200" kern="1200" dirty="0" err="1">
                          <a:solidFill>
                            <a:schemeClr val="dk1"/>
                          </a:solidFill>
                          <a:effectLst/>
                          <a:latin typeface="+mn-ea"/>
                          <a:ea typeface="+mn-ea"/>
                          <a:cs typeface="+mn-cs"/>
                        </a:rPr>
                        <a:t>貨車進場</a:t>
                      </a:r>
                      <a:r>
                        <a:rPr lang="en-US" altLang="zh-TW" sz="1200" kern="1200" dirty="0">
                          <a:solidFill>
                            <a:schemeClr val="dk1"/>
                          </a:solidFill>
                          <a:effectLst/>
                          <a:latin typeface="+mn-ea"/>
                          <a:ea typeface="+mn-ea"/>
                          <a:cs typeface="+mn-cs"/>
                        </a:rPr>
                        <a:t>(</a:t>
                      </a:r>
                      <a:r>
                        <a:rPr lang="en-US" altLang="zh-TW" sz="1200" kern="1200" dirty="0" err="1">
                          <a:solidFill>
                            <a:schemeClr val="dk1"/>
                          </a:solidFill>
                          <a:effectLst/>
                          <a:latin typeface="+mn-ea"/>
                          <a:ea typeface="+mn-ea"/>
                          <a:cs typeface="+mn-cs"/>
                        </a:rPr>
                        <a:t>退場</a:t>
                      </a:r>
                      <a:r>
                        <a:rPr lang="en-US" altLang="zh-TW" sz="1200" kern="1200" dirty="0">
                          <a:solidFill>
                            <a:schemeClr val="dk1"/>
                          </a:solidFill>
                          <a:effectLst/>
                          <a:latin typeface="+mn-ea"/>
                          <a:ea typeface="+mn-ea"/>
                          <a:cs typeface="+mn-cs"/>
                        </a:rPr>
                        <a:t>)</a:t>
                      </a:r>
                      <a:r>
                        <a:rPr lang="en-US" altLang="zh-TW" sz="1200" kern="1200" dirty="0" err="1">
                          <a:solidFill>
                            <a:schemeClr val="dk1"/>
                          </a:solidFill>
                          <a:effectLst/>
                          <a:latin typeface="+mn-ea"/>
                          <a:ea typeface="+mn-ea"/>
                          <a:cs typeface="+mn-cs"/>
                        </a:rPr>
                        <a:t>申請書</a:t>
                      </a:r>
                      <a:endParaRPr lang="en-US" altLang="zh-TW" sz="1200" kern="1200" dirty="0">
                        <a:solidFill>
                          <a:schemeClr val="dk1"/>
                        </a:solidFill>
                        <a:effectLst/>
                        <a:latin typeface="+mn-ea"/>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5</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142189"/>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altLang="zh-TW" sz="1200" kern="1200" dirty="0" err="1">
                          <a:solidFill>
                            <a:schemeClr val="dk1"/>
                          </a:solidFill>
                          <a:effectLst/>
                          <a:latin typeface="+mn-ea"/>
                          <a:ea typeface="+mn-ea"/>
                          <a:cs typeface="+mn-cs"/>
                        </a:rPr>
                        <a:t>展場裝潢維護切結書</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6</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985627"/>
                  </a:ext>
                </a:extLst>
              </a:tr>
              <a:tr h="370840">
                <a:tc>
                  <a:txBody>
                    <a:bodyPr/>
                    <a:lstStyle/>
                    <a:p>
                      <a:pPr algn="ctr"/>
                      <a:r>
                        <a:rPr lang="en-US" altLang="zh-TW" sz="1200" kern="1200" dirty="0" err="1">
                          <a:solidFill>
                            <a:schemeClr val="dk1"/>
                          </a:solidFill>
                          <a:effectLst/>
                          <a:latin typeface="+mn-ea"/>
                          <a:ea typeface="+mn-ea"/>
                          <a:cs typeface="+mn-cs"/>
                        </a:rPr>
                        <a:t>電力使用切結書</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7</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092353"/>
                  </a:ext>
                </a:extLst>
              </a:tr>
              <a:tr h="370840">
                <a:tc>
                  <a:txBody>
                    <a:bodyPr/>
                    <a:lstStyle/>
                    <a:p>
                      <a:pPr algn="ctr"/>
                      <a:r>
                        <a:rPr lang="zh-TW" altLang="en-US" sz="1200" dirty="0">
                          <a:latin typeface="+mn-ea"/>
                          <a:ea typeface="+mn-ea"/>
                        </a:rPr>
                        <a:t>繳交保證金</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保證金為</a:t>
                      </a:r>
                      <a:r>
                        <a:rPr lang="en-US" altLang="zh-TW" sz="1200" dirty="0">
                          <a:latin typeface="+mn-ea"/>
                          <a:ea typeface="+mn-ea"/>
                        </a:rPr>
                        <a:t>$20,000</a:t>
                      </a:r>
                      <a:r>
                        <a:rPr lang="zh-TW" altLang="en-US" sz="1200" dirty="0">
                          <a:latin typeface="+mn-ea"/>
                          <a:ea typeface="+mn-ea"/>
                        </a:rPr>
                        <a:t>元整，</a:t>
                      </a:r>
                    </a:p>
                    <a:p>
                      <a:r>
                        <a:rPr lang="zh-TW" altLang="en-US" sz="1200" dirty="0">
                          <a:latin typeface="+mn-ea"/>
                          <a:ea typeface="+mn-ea"/>
                        </a:rPr>
                        <a:t>請匯款至</a:t>
                      </a:r>
                    </a:p>
                    <a:p>
                      <a:r>
                        <a:rPr lang="zh-TW" altLang="en-US" sz="1200" dirty="0">
                          <a:latin typeface="+mn-ea"/>
                          <a:ea typeface="+mn-ea"/>
                        </a:rPr>
                        <a:t>代號：</a:t>
                      </a:r>
                      <a:r>
                        <a:rPr lang="en-US" altLang="zh-TW" sz="1200" dirty="0">
                          <a:latin typeface="+mn-ea"/>
                          <a:ea typeface="+mn-ea"/>
                        </a:rPr>
                        <a:t>812</a:t>
                      </a:r>
                    </a:p>
                    <a:p>
                      <a:r>
                        <a:rPr lang="zh-TW" altLang="en-US" sz="1200" dirty="0">
                          <a:latin typeface="+mn-ea"/>
                          <a:ea typeface="+mn-ea"/>
                        </a:rPr>
                        <a:t>帳戶：</a:t>
                      </a:r>
                      <a:r>
                        <a:rPr lang="en-US" altLang="zh-TW" sz="1200" dirty="0">
                          <a:latin typeface="+mn-ea"/>
                          <a:ea typeface="+mn-ea"/>
                        </a:rPr>
                        <a:t>09201120039100</a:t>
                      </a:r>
                    </a:p>
                    <a:p>
                      <a:r>
                        <a:rPr lang="zh-TW" altLang="en-US" sz="1200" dirty="0">
                          <a:latin typeface="+mn-ea"/>
                          <a:ea typeface="+mn-ea"/>
                        </a:rPr>
                        <a:t>戶名：藍本設計顧問有限公司</a:t>
                      </a:r>
                      <a:endParaRPr lang="en-US" altLang="zh-TW" sz="1200" dirty="0">
                        <a:latin typeface="+mn-ea"/>
                        <a:ea typeface="+mn-ea"/>
                      </a:endParaRPr>
                    </a:p>
                    <a:p>
                      <a:r>
                        <a:rPr lang="zh-TW" altLang="en-US" sz="1200" dirty="0">
                          <a:latin typeface="+mn-ea"/>
                          <a:ea typeface="+mn-ea"/>
                        </a:rPr>
                        <a:t>分行：台新銀行 北師分行</a:t>
                      </a:r>
                    </a:p>
                    <a:p>
                      <a:endParaRPr lang="zh-TW" altLang="en-US" sz="1200" dirty="0">
                        <a:latin typeface="+mn-ea"/>
                        <a:ea typeface="+mn-ea"/>
                      </a:endParaRPr>
                    </a:p>
                    <a:p>
                      <a:r>
                        <a:rPr lang="zh-TW" altLang="en-US" sz="1200" dirty="0">
                          <a:latin typeface="+mn-ea"/>
                          <a:ea typeface="+mn-ea"/>
                        </a:rPr>
                        <a:t>匯款後，請回傳匯款證明</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854663"/>
                  </a:ext>
                </a:extLst>
              </a:tr>
              <a:tr h="370840">
                <a:tc>
                  <a:txBody>
                    <a:bodyPr/>
                    <a:lstStyle/>
                    <a:p>
                      <a:pPr algn="ctr"/>
                      <a:r>
                        <a:rPr lang="zh-TW" altLang="en-US" sz="1200" dirty="0">
                          <a:latin typeface="+mn-ea"/>
                          <a:ea typeface="+mn-ea"/>
                        </a:rPr>
                        <a:t>進場時間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smtClean="0">
                          <a:latin typeface="+mn-ea"/>
                          <a:ea typeface="+mn-ea"/>
                        </a:rPr>
                        <a:t>05/19(</a:t>
                      </a:r>
                      <a:r>
                        <a:rPr lang="zh-TW" altLang="en-US" sz="1200" dirty="0" smtClean="0">
                          <a:latin typeface="+mn-ea"/>
                          <a:ea typeface="+mn-ea"/>
                        </a:rPr>
                        <a:t>二</a:t>
                      </a:r>
                      <a:r>
                        <a:rPr lang="en-US" altLang="zh-TW" sz="1200" dirty="0" smtClean="0">
                          <a:latin typeface="+mn-ea"/>
                          <a:ea typeface="+mn-ea"/>
                        </a:rPr>
                        <a:t>)-</a:t>
                      </a:r>
                      <a:r>
                        <a:rPr lang="en-US" altLang="zh-TW" sz="1200" dirty="0">
                          <a:latin typeface="+mn-ea"/>
                          <a:ea typeface="+mn-ea"/>
                        </a:rPr>
                        <a:t>05/26</a:t>
                      </a:r>
                      <a:r>
                        <a:rPr lang="en-US" altLang="zh-TW" sz="1200" dirty="0" smtClean="0">
                          <a:latin typeface="+mn-ea"/>
                          <a:ea typeface="+mn-ea"/>
                        </a:rPr>
                        <a:t>(</a:t>
                      </a:r>
                      <a:r>
                        <a:rPr lang="zh-TW" altLang="en-US" sz="1200" dirty="0">
                          <a:latin typeface="+mn-ea"/>
                          <a:ea typeface="+mn-ea"/>
                        </a:rPr>
                        <a:t>二</a:t>
                      </a:r>
                      <a:r>
                        <a:rPr lang="en-US" altLang="zh-TW" sz="1200" dirty="0" smtClean="0">
                          <a:latin typeface="+mn-ea"/>
                          <a:ea typeface="+mn-ea"/>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zh-TW" altLang="en-US" sz="1200" dirty="0">
                          <a:latin typeface="+mn-ea"/>
                          <a:ea typeface="+mn-ea"/>
                        </a:rPr>
                        <a:t>每日</a:t>
                      </a:r>
                      <a:r>
                        <a:rPr lang="en-US" altLang="zh-TW" sz="1200" dirty="0" smtClean="0">
                          <a:latin typeface="+mn-ea"/>
                          <a:ea typeface="+mn-ea"/>
                        </a:rPr>
                        <a:t>09:00-17:00</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17654"/>
                  </a:ext>
                </a:extLst>
              </a:tr>
              <a:tr h="370840">
                <a:tc>
                  <a:txBody>
                    <a:bodyPr/>
                    <a:lstStyle/>
                    <a:p>
                      <a:pPr algn="ctr"/>
                      <a:r>
                        <a:rPr lang="zh-TW" altLang="en-US" sz="1200" dirty="0">
                          <a:latin typeface="+mn-ea"/>
                          <a:ea typeface="+mn-ea"/>
                        </a:rPr>
                        <a:t>展覽時間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05/27</a:t>
                      </a:r>
                      <a:r>
                        <a:rPr lang="en-US" altLang="zh-TW" sz="1200" dirty="0" smtClean="0">
                          <a:latin typeface="+mn-ea"/>
                          <a:ea typeface="+mn-ea"/>
                        </a:rPr>
                        <a:t>(</a:t>
                      </a:r>
                      <a:r>
                        <a:rPr lang="zh-TW" altLang="en-US" sz="1200" dirty="0">
                          <a:latin typeface="+mn-ea"/>
                          <a:ea typeface="+mn-ea"/>
                        </a:rPr>
                        <a:t>三</a:t>
                      </a:r>
                      <a:r>
                        <a:rPr lang="en-US" altLang="zh-TW" sz="1200" dirty="0" smtClean="0">
                          <a:latin typeface="+mn-ea"/>
                          <a:ea typeface="+mn-ea"/>
                        </a:rPr>
                        <a:t>)-</a:t>
                      </a:r>
                      <a:r>
                        <a:rPr lang="en-US" altLang="zh-TW" sz="1200" dirty="0">
                          <a:latin typeface="+mn-ea"/>
                          <a:ea typeface="+mn-ea"/>
                        </a:rPr>
                        <a:t>06/01</a:t>
                      </a:r>
                      <a:r>
                        <a:rPr lang="en-US" altLang="zh-TW" sz="1200" dirty="0" smtClean="0">
                          <a:latin typeface="+mn-ea"/>
                          <a:ea typeface="+mn-ea"/>
                        </a:rPr>
                        <a:t>(</a:t>
                      </a:r>
                      <a:r>
                        <a:rPr lang="zh-TW" altLang="en-US" sz="1200" dirty="0">
                          <a:latin typeface="+mn-ea"/>
                          <a:ea typeface="+mn-ea"/>
                        </a:rPr>
                        <a:t>一</a:t>
                      </a:r>
                      <a:r>
                        <a:rPr lang="en-US" altLang="zh-TW" sz="1200" dirty="0" smtClean="0">
                          <a:latin typeface="+mn-ea"/>
                          <a:ea typeface="+mn-ea"/>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每日</a:t>
                      </a:r>
                      <a:r>
                        <a:rPr lang="en-US" altLang="zh-TW" sz="1200" dirty="0">
                          <a:latin typeface="+mn-ea"/>
                          <a:ea typeface="+mn-ea"/>
                        </a:rPr>
                        <a:t>09:00-17:00</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9485043"/>
                  </a:ext>
                </a:extLst>
              </a:tr>
              <a:tr h="370840">
                <a:tc>
                  <a:txBody>
                    <a:bodyPr/>
                    <a:lstStyle/>
                    <a:p>
                      <a:pPr algn="ctr"/>
                      <a:r>
                        <a:rPr lang="zh-TW" altLang="en-US" sz="1200" dirty="0">
                          <a:latin typeface="+mn-ea"/>
                          <a:ea typeface="+mn-ea"/>
                        </a:rPr>
                        <a:t>退場時間</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06/02(</a:t>
                      </a:r>
                      <a:r>
                        <a:rPr lang="zh-TW" altLang="en-US" sz="1200" dirty="0">
                          <a:latin typeface="+mn-ea"/>
                          <a:ea typeface="+mn-ea"/>
                        </a:rPr>
                        <a:t>一</a:t>
                      </a:r>
                      <a:r>
                        <a:rPr lang="en-US" altLang="zh-TW" sz="1200" dirty="0">
                          <a:latin typeface="+mn-ea"/>
                          <a:ea typeface="+mn-ea"/>
                        </a:rPr>
                        <a:t>)-06/04(</a:t>
                      </a:r>
                      <a:r>
                        <a:rPr lang="zh-TW" altLang="en-US" sz="1200" dirty="0">
                          <a:latin typeface="+mn-ea"/>
                          <a:ea typeface="+mn-ea"/>
                        </a:rPr>
                        <a:t>三</a:t>
                      </a:r>
                      <a:r>
                        <a:rPr lang="en-US" altLang="zh-TW" sz="1200" dirty="0">
                          <a:latin typeface="+mn-ea"/>
                          <a:ea typeface="+mn-ea"/>
                        </a:rPr>
                        <a:t>)</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每日</a:t>
                      </a:r>
                      <a:r>
                        <a:rPr lang="en-US" altLang="zh-TW" sz="1200" dirty="0" smtClean="0">
                          <a:latin typeface="+mn-ea"/>
                          <a:ea typeface="+mn-ea"/>
                        </a:rPr>
                        <a:t>09:00-17:00</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7903417"/>
                  </a:ext>
                </a:extLst>
              </a:tr>
              <a:tr h="370840">
                <a:tc>
                  <a:txBody>
                    <a:bodyPr/>
                    <a:lstStyle/>
                    <a:p>
                      <a:pPr algn="ctr"/>
                      <a:r>
                        <a:rPr lang="zh-TW" altLang="en-US" sz="1200" dirty="0">
                          <a:latin typeface="+mn-ea"/>
                          <a:ea typeface="+mn-ea"/>
                        </a:rPr>
                        <a:t>退場確認表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06/04(</a:t>
                      </a:r>
                      <a:r>
                        <a:rPr lang="zh-TW" altLang="en-US" sz="1200" dirty="0">
                          <a:latin typeface="+mn-ea"/>
                          <a:ea typeface="+mn-ea"/>
                        </a:rPr>
                        <a:t>三</a:t>
                      </a:r>
                      <a:r>
                        <a:rPr lang="en-US" altLang="zh-TW" sz="1200" dirty="0">
                          <a:latin typeface="+mn-ea"/>
                          <a:ea typeface="+mn-ea"/>
                        </a:rPr>
                        <a:t>)</a:t>
                      </a:r>
                      <a:r>
                        <a:rPr lang="zh-TW" altLang="en-US" sz="1200" dirty="0">
                          <a:latin typeface="+mn-ea"/>
                          <a:ea typeface="+mn-ea"/>
                        </a:rPr>
                        <a:t> </a:t>
                      </a:r>
                      <a:r>
                        <a:rPr lang="en-US" altLang="zh-TW" sz="1200" dirty="0">
                          <a:latin typeface="+mn-ea"/>
                          <a:ea typeface="+mn-ea"/>
                        </a:rPr>
                        <a:t>17:00</a:t>
                      </a:r>
                      <a:r>
                        <a:rPr lang="zh-TW" altLang="en-US" sz="1200" dirty="0">
                          <a:latin typeface="+mn-ea"/>
                          <a:ea typeface="+mn-ea"/>
                        </a:rPr>
                        <a:t> 前</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1200" dirty="0">
                          <a:latin typeface="+mn-ea"/>
                          <a:ea typeface="+mn-ea"/>
                        </a:rPr>
                        <a:t>8</a:t>
                      </a:r>
                      <a:endParaRPr lang="zh-TW" altLang="en-US" sz="1200" dirty="0">
                        <a:latin typeface="+mn-ea"/>
                        <a:ea typeface="+mn-ea"/>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lang="zh-TW" altLang="en-US" sz="1200" dirty="0">
                          <a:latin typeface="+mn-ea"/>
                          <a:ea typeface="+mn-ea"/>
                        </a:rPr>
                        <a:t>退場當日，由執行單位人員陪同確認後，雙方簽名。</a:t>
                      </a:r>
                    </a:p>
                    <a:p>
                      <a:r>
                        <a:rPr lang="zh-TW" altLang="en-US" sz="1200" dirty="0">
                          <a:latin typeface="+mn-ea"/>
                          <a:ea typeface="+mn-ea"/>
                        </a:rPr>
                        <a:t>完成退場程序後，將於</a:t>
                      </a:r>
                      <a:r>
                        <a:rPr lang="en-US" altLang="zh-TW" sz="1200" dirty="0">
                          <a:latin typeface="+mn-ea"/>
                          <a:ea typeface="+mn-ea"/>
                        </a:rPr>
                        <a:t>7</a:t>
                      </a:r>
                      <a:r>
                        <a:rPr lang="zh-TW" altLang="en-US" sz="1200" dirty="0">
                          <a:latin typeface="+mn-ea"/>
                          <a:ea typeface="+mn-ea"/>
                        </a:rPr>
                        <a:t>至</a:t>
                      </a:r>
                      <a:r>
                        <a:rPr lang="en-US" altLang="zh-TW" sz="1200" dirty="0">
                          <a:latin typeface="+mn-ea"/>
                          <a:ea typeface="+mn-ea"/>
                        </a:rPr>
                        <a:t>14</a:t>
                      </a:r>
                      <a:r>
                        <a:rPr lang="zh-TW" altLang="en-US" sz="1200" dirty="0">
                          <a:latin typeface="+mn-ea"/>
                          <a:ea typeface="+mn-ea"/>
                        </a:rPr>
                        <a:t>個工作天完成退款。</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3939467"/>
                  </a:ext>
                </a:extLst>
              </a:tr>
            </a:tbl>
          </a:graphicData>
        </a:graphic>
      </p:graphicFrame>
      <p:sp>
        <p:nvSpPr>
          <p:cNvPr id="3" name="文字方塊 2">
            <a:extLst>
              <a:ext uri="{FF2B5EF4-FFF2-40B4-BE49-F238E27FC236}">
                <a16:creationId xmlns:a16="http://schemas.microsoft.com/office/drawing/2014/main" id="{C8FF3E36-AE2A-EE68-4E1B-2E4F8EC1521A}"/>
              </a:ext>
            </a:extLst>
          </p:cNvPr>
          <p:cNvSpPr txBox="1"/>
          <p:nvPr/>
        </p:nvSpPr>
        <p:spPr>
          <a:xfrm>
            <a:off x="863600" y="7918462"/>
            <a:ext cx="5320687" cy="2308324"/>
          </a:xfrm>
          <a:prstGeom prst="rect">
            <a:avLst/>
          </a:prstGeom>
          <a:noFill/>
        </p:spPr>
        <p:txBody>
          <a:bodyPr wrap="none" rtlCol="0">
            <a:spAutoFit/>
          </a:bodyPr>
          <a:lstStyle/>
          <a:p>
            <a:pPr>
              <a:lnSpc>
                <a:spcPct val="150000"/>
              </a:lnSpc>
            </a:pPr>
            <a:r>
              <a:rPr lang="en-US" altLang="zh-TW" sz="1200" dirty="0">
                <a:latin typeface="+mn-ea"/>
              </a:rPr>
              <a:t>【2025</a:t>
            </a:r>
            <a:r>
              <a:rPr lang="zh-TW" altLang="en-US" sz="1200" dirty="0">
                <a:latin typeface="+mn-ea"/>
              </a:rPr>
              <a:t>年</a:t>
            </a:r>
            <a:r>
              <a:rPr lang="en-US" altLang="zh-TW" sz="1200" dirty="0">
                <a:latin typeface="+mn-ea"/>
              </a:rPr>
              <a:t> A+</a:t>
            </a:r>
            <a:r>
              <a:rPr lang="zh-TW" altLang="en-US" sz="1200" dirty="0">
                <a:latin typeface="+mn-ea"/>
              </a:rPr>
              <a:t>文化資產創意獎</a:t>
            </a:r>
            <a:r>
              <a:rPr lang="en-US" altLang="zh-TW" sz="1200" dirty="0">
                <a:latin typeface="+mn-ea"/>
              </a:rPr>
              <a:t>】</a:t>
            </a:r>
          </a:p>
          <a:p>
            <a:pPr>
              <a:lnSpc>
                <a:spcPct val="150000"/>
              </a:lnSpc>
            </a:pPr>
            <a:r>
              <a:rPr lang="zh-TW" altLang="en-US" sz="1200" dirty="0">
                <a:latin typeface="+mn-ea"/>
              </a:rPr>
              <a:t>展覽時間：</a:t>
            </a:r>
            <a:r>
              <a:rPr lang="en-US" altLang="zh-TW" sz="1200" dirty="0" smtClean="0">
                <a:latin typeface="+mn-ea"/>
              </a:rPr>
              <a:t>115</a:t>
            </a:r>
            <a:r>
              <a:rPr lang="zh-TW" altLang="en-US" sz="1200" dirty="0" smtClean="0">
                <a:latin typeface="+mn-ea"/>
              </a:rPr>
              <a:t>年</a:t>
            </a:r>
            <a:r>
              <a:rPr lang="en-US" altLang="zh-TW" sz="1200" dirty="0">
                <a:latin typeface="+mn-ea"/>
              </a:rPr>
              <a:t>5</a:t>
            </a:r>
            <a:r>
              <a:rPr lang="zh-TW" altLang="en-US" sz="1200" dirty="0" smtClean="0">
                <a:latin typeface="+mn-ea"/>
              </a:rPr>
              <a:t>月</a:t>
            </a:r>
            <a:r>
              <a:rPr lang="en-US" altLang="zh-TW" sz="1200" dirty="0" smtClean="0">
                <a:latin typeface="+mn-ea"/>
              </a:rPr>
              <a:t>27</a:t>
            </a:r>
            <a:r>
              <a:rPr lang="zh-TW" altLang="en-US" sz="1200" dirty="0" smtClean="0">
                <a:latin typeface="+mn-ea"/>
              </a:rPr>
              <a:t>日（三）</a:t>
            </a:r>
            <a:r>
              <a:rPr lang="zh-TW" altLang="en-US" sz="1200" dirty="0">
                <a:latin typeface="+mn-ea"/>
              </a:rPr>
              <a:t>至</a:t>
            </a:r>
            <a:r>
              <a:rPr lang="en-US" altLang="zh-TW" sz="1200" dirty="0">
                <a:latin typeface="+mn-ea"/>
              </a:rPr>
              <a:t>6</a:t>
            </a:r>
            <a:r>
              <a:rPr lang="zh-TW" altLang="en-US" sz="1200" dirty="0">
                <a:latin typeface="+mn-ea"/>
              </a:rPr>
              <a:t>月</a:t>
            </a:r>
            <a:r>
              <a:rPr lang="en-US" altLang="zh-TW" sz="1200" dirty="0">
                <a:latin typeface="+mn-ea"/>
              </a:rPr>
              <a:t>1</a:t>
            </a:r>
            <a:r>
              <a:rPr lang="zh-TW" altLang="en-US" sz="1200" dirty="0">
                <a:latin typeface="+mn-ea"/>
              </a:rPr>
              <a:t>日</a:t>
            </a:r>
            <a:r>
              <a:rPr lang="zh-TW" altLang="en-US" sz="1200" dirty="0" smtClean="0">
                <a:latin typeface="+mn-ea"/>
              </a:rPr>
              <a:t>（一）</a:t>
            </a:r>
            <a:r>
              <a:rPr lang="zh-TW" altLang="en-US" sz="1200" dirty="0">
                <a:latin typeface="+mn-ea"/>
              </a:rPr>
              <a:t>，</a:t>
            </a:r>
            <a:r>
              <a:rPr lang="en-US" altLang="zh-TW" sz="1200" dirty="0">
                <a:latin typeface="+mn-ea"/>
              </a:rPr>
              <a:t>09:00</a:t>
            </a:r>
            <a:r>
              <a:rPr lang="zh-TW" altLang="en-US" sz="1200" dirty="0">
                <a:latin typeface="+mn-ea"/>
              </a:rPr>
              <a:t>至</a:t>
            </a:r>
            <a:r>
              <a:rPr lang="en-US" altLang="zh-TW" sz="1200" dirty="0">
                <a:latin typeface="+mn-ea"/>
              </a:rPr>
              <a:t>17:00</a:t>
            </a:r>
            <a:r>
              <a:rPr lang="zh-TW" altLang="en-US" sz="1200" dirty="0">
                <a:latin typeface="+mn-ea"/>
              </a:rPr>
              <a:t>，共計</a:t>
            </a:r>
            <a:r>
              <a:rPr lang="en-US" altLang="zh-TW" sz="1200" dirty="0">
                <a:latin typeface="+mn-ea"/>
              </a:rPr>
              <a:t>6</a:t>
            </a:r>
            <a:r>
              <a:rPr lang="zh-TW" altLang="en-US" sz="1200" dirty="0">
                <a:latin typeface="+mn-ea"/>
              </a:rPr>
              <a:t>天</a:t>
            </a:r>
          </a:p>
          <a:p>
            <a:pPr>
              <a:lnSpc>
                <a:spcPct val="150000"/>
              </a:lnSpc>
            </a:pPr>
            <a:r>
              <a:rPr lang="zh-TW" altLang="en-US" sz="1200" dirty="0">
                <a:latin typeface="+mn-ea"/>
              </a:rPr>
              <a:t>展覽地點：臺中文化部文化資產園區（臺中市南區復興路三段</a:t>
            </a:r>
            <a:r>
              <a:rPr lang="en-US" altLang="zh-TW" sz="1200" dirty="0">
                <a:latin typeface="+mn-ea"/>
              </a:rPr>
              <a:t>362</a:t>
            </a:r>
            <a:r>
              <a:rPr lang="zh-TW" altLang="en-US" sz="1200" dirty="0">
                <a:latin typeface="+mn-ea"/>
              </a:rPr>
              <a:t>號）</a:t>
            </a:r>
          </a:p>
          <a:p>
            <a:pPr>
              <a:lnSpc>
                <a:spcPct val="150000"/>
              </a:lnSpc>
            </a:pPr>
            <a:r>
              <a:rPr lang="zh-TW" altLang="en-US" sz="1200" dirty="0">
                <a:latin typeface="+mn-ea"/>
              </a:rPr>
              <a:t>主辦單位：文化部文化資產局</a:t>
            </a:r>
            <a:r>
              <a:rPr lang="en-US" altLang="zh-TW" sz="1200" dirty="0">
                <a:latin typeface="+mn-ea"/>
              </a:rPr>
              <a:t>-</a:t>
            </a:r>
            <a:r>
              <a:rPr lang="zh-TW" altLang="en-US" sz="1200" dirty="0">
                <a:latin typeface="+mn-ea"/>
              </a:rPr>
              <a:t>臺中文化部文化資產園區</a:t>
            </a:r>
          </a:p>
          <a:p>
            <a:pPr>
              <a:lnSpc>
                <a:spcPct val="150000"/>
              </a:lnSpc>
            </a:pPr>
            <a:r>
              <a:rPr lang="zh-TW" altLang="en-US" sz="1200" dirty="0">
                <a:latin typeface="+mn-ea"/>
              </a:rPr>
              <a:t>執行單位：</a:t>
            </a:r>
            <a:r>
              <a:rPr lang="en-US" altLang="zh-TW" sz="1200" dirty="0">
                <a:latin typeface="+mn-ea"/>
              </a:rPr>
              <a:t>A+</a:t>
            </a:r>
            <a:r>
              <a:rPr lang="zh-TW" altLang="en-US" sz="1200" dirty="0">
                <a:latin typeface="+mn-ea"/>
              </a:rPr>
              <a:t>文化資產創意獎工作小組</a:t>
            </a:r>
          </a:p>
          <a:p>
            <a:pPr>
              <a:lnSpc>
                <a:spcPct val="150000"/>
              </a:lnSpc>
            </a:pPr>
            <a:r>
              <a:rPr lang="zh-TW" altLang="en-US" sz="1200" dirty="0">
                <a:latin typeface="+mn-ea"/>
              </a:rPr>
              <a:t>承 辦 人：邱先生</a:t>
            </a:r>
          </a:p>
          <a:p>
            <a:pPr>
              <a:lnSpc>
                <a:spcPct val="150000"/>
              </a:lnSpc>
            </a:pPr>
            <a:r>
              <a:rPr lang="zh-TW" altLang="en-US" sz="1200" dirty="0">
                <a:latin typeface="+mn-ea"/>
              </a:rPr>
              <a:t>電	話：</a:t>
            </a:r>
            <a:r>
              <a:rPr lang="en-US" altLang="zh-TW" sz="1200" dirty="0">
                <a:latin typeface="+mn-ea"/>
              </a:rPr>
              <a:t>02-2377-0102#25</a:t>
            </a:r>
          </a:p>
          <a:p>
            <a:pPr>
              <a:lnSpc>
                <a:spcPct val="150000"/>
              </a:lnSpc>
            </a:pPr>
            <a:r>
              <a:rPr lang="zh-TW" altLang="en-US" sz="1200" dirty="0">
                <a:latin typeface="+mn-ea"/>
              </a:rPr>
              <a:t>官方</a:t>
            </a:r>
            <a:r>
              <a:rPr lang="en-US" altLang="zh-TW" sz="1200" dirty="0">
                <a:latin typeface="+mn-ea"/>
              </a:rPr>
              <a:t>LINE</a:t>
            </a:r>
            <a:r>
              <a:rPr lang="zh-TW" altLang="en-US" sz="1200" dirty="0">
                <a:latin typeface="+mn-ea"/>
              </a:rPr>
              <a:t>：</a:t>
            </a:r>
            <a:r>
              <a:rPr lang="en-US" altLang="zh-TW" sz="1200" dirty="0">
                <a:latin typeface="+mn-ea"/>
              </a:rPr>
              <a:t>@138clflm</a:t>
            </a:r>
            <a:r>
              <a:rPr lang="zh-TW" altLang="en-US" sz="1200" dirty="0">
                <a:latin typeface="+mn-ea"/>
              </a:rPr>
              <a:t>（</a:t>
            </a:r>
            <a:r>
              <a:rPr lang="en-US" altLang="zh-TW" sz="1200" u="sng" dirty="0">
                <a:solidFill>
                  <a:schemeClr val="accent1"/>
                </a:solidFill>
                <a:latin typeface="+mn-ea"/>
              </a:rPr>
              <a:t>https://lin.ee/y8ZpHkHl</a:t>
            </a:r>
            <a:r>
              <a:rPr lang="zh-TW" altLang="en-US" sz="1200" dirty="0">
                <a:latin typeface="+mn-ea"/>
              </a:rPr>
              <a:t>）</a:t>
            </a:r>
            <a:endParaRPr lang="en-US" altLang="zh-TW" sz="1200" dirty="0">
              <a:latin typeface="+mn-ea"/>
            </a:endParaRPr>
          </a:p>
        </p:txBody>
      </p:sp>
      <p:sp>
        <p:nvSpPr>
          <p:cNvPr id="4" name="標題 1">
            <a:extLst>
              <a:ext uri="{FF2B5EF4-FFF2-40B4-BE49-F238E27FC236}">
                <a16:creationId xmlns:a16="http://schemas.microsoft.com/office/drawing/2014/main" id="{DC8AC483-26D3-2701-CEF9-343DF61AF59D}"/>
              </a:ext>
            </a:extLst>
          </p:cNvPr>
          <p:cNvSpPr txBox="1">
            <a:spLocks/>
          </p:cNvSpPr>
          <p:nvPr/>
        </p:nvSpPr>
        <p:spPr>
          <a:xfrm>
            <a:off x="863600" y="498946"/>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t>貳、展前作業核對表</a:t>
            </a:r>
          </a:p>
        </p:txBody>
      </p:sp>
    </p:spTree>
    <p:extLst>
      <p:ext uri="{BB962C8B-B14F-4D97-AF65-F5344CB8AC3E}">
        <p14:creationId xmlns:p14="http://schemas.microsoft.com/office/powerpoint/2010/main" val="284609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B31E4-25A7-E137-0A97-8EC98FFCC93E}"/>
            </a:ext>
          </a:extLst>
        </p:cNvPr>
        <p:cNvGrpSpPr/>
        <p:nvPr/>
      </p:nvGrpSpPr>
      <p:grpSpPr>
        <a:xfrm>
          <a:off x="0" y="0"/>
          <a:ext cx="0" cy="0"/>
          <a:chOff x="0" y="0"/>
          <a:chExt cx="0" cy="0"/>
        </a:xfrm>
      </p:grpSpPr>
      <p:sp>
        <p:nvSpPr>
          <p:cNvPr id="2207" name="投影片編號版面配置區 2206">
            <a:extLst>
              <a:ext uri="{FF2B5EF4-FFF2-40B4-BE49-F238E27FC236}">
                <a16:creationId xmlns:a16="http://schemas.microsoft.com/office/drawing/2014/main" id="{4A3538AA-2E9E-17E6-5042-114646331A70}"/>
              </a:ext>
            </a:extLst>
          </p:cNvPr>
          <p:cNvSpPr>
            <a:spLocks noGrp="1"/>
          </p:cNvSpPr>
          <p:nvPr>
            <p:ph type="sldNum" sz="quarter" idx="12"/>
          </p:nvPr>
        </p:nvSpPr>
        <p:spPr/>
        <p:txBody>
          <a:bodyPr/>
          <a:lstStyle/>
          <a:p>
            <a:fld id="{190417D1-679B-4AED-B0B8-307666A9DFF4}" type="slidenum">
              <a:rPr lang="zh-TW" altLang="en-US" smtClean="0"/>
              <a:t>5</a:t>
            </a:fld>
            <a:endParaRPr lang="zh-TW" altLang="en-US" dirty="0"/>
          </a:p>
        </p:txBody>
      </p:sp>
      <p:sp>
        <p:nvSpPr>
          <p:cNvPr id="4" name="標題 1">
            <a:extLst>
              <a:ext uri="{FF2B5EF4-FFF2-40B4-BE49-F238E27FC236}">
                <a16:creationId xmlns:a16="http://schemas.microsoft.com/office/drawing/2014/main" id="{F52A648A-FB43-1EE9-349B-9F22AC775B39}"/>
              </a:ext>
            </a:extLst>
          </p:cNvPr>
          <p:cNvSpPr txBox="1">
            <a:spLocks/>
          </p:cNvSpPr>
          <p:nvPr/>
        </p:nvSpPr>
        <p:spPr>
          <a:xfrm>
            <a:off x="501650" y="498946"/>
            <a:ext cx="6181912" cy="1129856"/>
          </a:xfrm>
          <a:prstGeom prst="rect">
            <a:avLst/>
          </a:prstGeom>
        </p:spPr>
        <p:txBody>
          <a:bodyPr vert="horz" lIns="91440" tIns="45720" rIns="91440" bIns="45720" rtlCol="0" anchor="ctr">
            <a:norm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zh-TW" altLang="en-US" sz="2000" b="1" dirty="0"/>
              <a:t>參、空間規劃</a:t>
            </a:r>
          </a:p>
        </p:txBody>
      </p:sp>
      <p:pic>
        <p:nvPicPr>
          <p:cNvPr id="2" name="圖片 1"/>
          <p:cNvPicPr>
            <a:picLocks noChangeAspect="1"/>
          </p:cNvPicPr>
          <p:nvPr/>
        </p:nvPicPr>
        <p:blipFill>
          <a:blip r:embed="rId2"/>
          <a:stretch>
            <a:fillRect/>
          </a:stretch>
        </p:blipFill>
        <p:spPr>
          <a:xfrm>
            <a:off x="423805" y="1312826"/>
            <a:ext cx="6775752" cy="8596903"/>
          </a:xfrm>
          <a:prstGeom prst="rect">
            <a:avLst/>
          </a:prstGeom>
        </p:spPr>
      </p:pic>
      <p:sp>
        <p:nvSpPr>
          <p:cNvPr id="3" name="圓角矩形 2"/>
          <p:cNvSpPr/>
          <p:nvPr/>
        </p:nvSpPr>
        <p:spPr>
          <a:xfrm>
            <a:off x="857250" y="9829800"/>
            <a:ext cx="1714500" cy="364549"/>
          </a:xfrm>
          <a:prstGeom prst="roundRect">
            <a:avLst/>
          </a:prstGeom>
          <a:solidFill>
            <a:srgbClr val="F18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校院展區</a:t>
            </a:r>
            <a:endParaRPr lang="zh-TW" altLang="en-US" dirty="0"/>
          </a:p>
        </p:txBody>
      </p:sp>
      <p:sp>
        <p:nvSpPr>
          <p:cNvPr id="8" name="圓角矩形 7"/>
          <p:cNvSpPr/>
          <p:nvPr/>
        </p:nvSpPr>
        <p:spPr>
          <a:xfrm>
            <a:off x="2735356" y="9829800"/>
            <a:ext cx="1714500" cy="364549"/>
          </a:xfrm>
          <a:prstGeom prst="roundRect">
            <a:avLst/>
          </a:prstGeom>
          <a:solidFill>
            <a:srgbClr val="EA6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文資新秀展區</a:t>
            </a:r>
            <a:endParaRPr lang="zh-TW" altLang="en-US" dirty="0"/>
          </a:p>
        </p:txBody>
      </p:sp>
      <p:sp>
        <p:nvSpPr>
          <p:cNvPr id="9" name="圓角矩形 8"/>
          <p:cNvSpPr/>
          <p:nvPr/>
        </p:nvSpPr>
        <p:spPr>
          <a:xfrm>
            <a:off x="4613462" y="9829800"/>
            <a:ext cx="1714500" cy="364549"/>
          </a:xfrm>
          <a:prstGeom prst="roundRect">
            <a:avLst/>
          </a:prstGeom>
          <a:solidFill>
            <a:srgbClr val="F8B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系列</a:t>
            </a:r>
            <a:r>
              <a:rPr lang="zh-TW" altLang="en-US" dirty="0" smtClean="0"/>
              <a:t>活動</a:t>
            </a:r>
            <a:endParaRPr lang="zh-TW" altLang="en-US" dirty="0"/>
          </a:p>
        </p:txBody>
      </p:sp>
    </p:spTree>
    <p:extLst>
      <p:ext uri="{BB962C8B-B14F-4D97-AF65-F5344CB8AC3E}">
        <p14:creationId xmlns:p14="http://schemas.microsoft.com/office/powerpoint/2010/main" val="184452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234DD5E-7A04-A443-3FF6-366740794B5E}"/>
              </a:ext>
            </a:extLst>
          </p:cNvPr>
          <p:cNvSpPr>
            <a:spLocks noGrp="1"/>
          </p:cNvSpPr>
          <p:nvPr>
            <p:ph type="sldNum" sz="quarter" idx="12"/>
          </p:nvPr>
        </p:nvSpPr>
        <p:spPr/>
        <p:txBody>
          <a:bodyPr/>
          <a:lstStyle/>
          <a:p>
            <a:fld id="{190417D1-679B-4AED-B0B8-307666A9DFF4}" type="slidenum">
              <a:rPr lang="zh-TW" altLang="en-US" smtClean="0"/>
              <a:t>6</a:t>
            </a:fld>
            <a:endParaRPr lang="zh-TW" altLang="en-US"/>
          </a:p>
        </p:txBody>
      </p:sp>
      <p:sp>
        <p:nvSpPr>
          <p:cNvPr id="2" name="文字方塊 1">
            <a:extLst>
              <a:ext uri="{FF2B5EF4-FFF2-40B4-BE49-F238E27FC236}">
                <a16:creationId xmlns:a16="http://schemas.microsoft.com/office/drawing/2014/main" id="{BC786ECC-403D-B921-256A-F9DA97CE8EDC}"/>
              </a:ext>
            </a:extLst>
          </p:cNvPr>
          <p:cNvSpPr txBox="1"/>
          <p:nvPr/>
        </p:nvSpPr>
        <p:spPr>
          <a:xfrm>
            <a:off x="248268" y="227131"/>
            <a:ext cx="1823422" cy="400110"/>
          </a:xfrm>
          <a:prstGeom prst="rect">
            <a:avLst/>
          </a:prstGeom>
          <a:noFill/>
        </p:spPr>
        <p:txBody>
          <a:bodyPr wrap="square" rtlCol="0">
            <a:spAutoFit/>
          </a:bodyPr>
          <a:lstStyle/>
          <a:p>
            <a:r>
              <a:rPr kumimoji="1" lang="zh-TW" altLang="en-US" sz="2000" b="1" dirty="0">
                <a:latin typeface="+mj-ea"/>
                <a:ea typeface="+mj-ea"/>
              </a:rPr>
              <a:t>校院展區</a:t>
            </a:r>
            <a:r>
              <a:rPr kumimoji="1" lang="en-US" altLang="zh-TW" sz="2000" b="1" dirty="0">
                <a:latin typeface="+mj-ea"/>
                <a:ea typeface="+mj-ea"/>
              </a:rPr>
              <a:t>01</a:t>
            </a:r>
            <a:endParaRPr kumimoji="1" lang="zh-TW" altLang="en-US" sz="2000" b="1" dirty="0">
              <a:latin typeface="+mj-ea"/>
              <a:ea typeface="+mj-ea"/>
            </a:endParaRPr>
          </a:p>
        </p:txBody>
      </p:sp>
      <p:pic>
        <p:nvPicPr>
          <p:cNvPr id="5" name="圖片 4"/>
          <p:cNvPicPr>
            <a:picLocks noChangeAspect="1"/>
          </p:cNvPicPr>
          <p:nvPr/>
        </p:nvPicPr>
        <p:blipFill>
          <a:blip r:embed="rId2"/>
          <a:stretch>
            <a:fillRect/>
          </a:stretch>
        </p:blipFill>
        <p:spPr>
          <a:xfrm>
            <a:off x="248268" y="660069"/>
            <a:ext cx="6954244" cy="9818900"/>
          </a:xfrm>
          <a:prstGeom prst="rect">
            <a:avLst/>
          </a:prstGeom>
        </p:spPr>
      </p:pic>
    </p:spTree>
    <p:extLst>
      <p:ext uri="{BB962C8B-B14F-4D97-AF65-F5344CB8AC3E}">
        <p14:creationId xmlns:p14="http://schemas.microsoft.com/office/powerpoint/2010/main" val="370369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8129D46-0848-5FF7-5A18-3A0C0994631C}"/>
              </a:ext>
            </a:extLst>
          </p:cNvPr>
          <p:cNvSpPr>
            <a:spLocks noGrp="1"/>
          </p:cNvSpPr>
          <p:nvPr>
            <p:ph type="sldNum" sz="quarter" idx="12"/>
          </p:nvPr>
        </p:nvSpPr>
        <p:spPr>
          <a:xfrm>
            <a:off x="5286012" y="9909729"/>
            <a:ext cx="1700927" cy="569240"/>
          </a:xfrm>
        </p:spPr>
        <p:txBody>
          <a:bodyPr/>
          <a:lstStyle/>
          <a:p>
            <a:fld id="{190417D1-679B-4AED-B0B8-307666A9DFF4}" type="slidenum">
              <a:rPr lang="zh-TW" altLang="en-US" smtClean="0"/>
              <a:t>7</a:t>
            </a:fld>
            <a:endParaRPr lang="zh-TW" altLang="en-US" dirty="0"/>
          </a:p>
        </p:txBody>
      </p:sp>
      <p:pic>
        <p:nvPicPr>
          <p:cNvPr id="7" name="圖片 6" descr="一張含有 圖表, 文字, 行, 繪圖 的圖片&#10;&#10;自動產生的描述">
            <a:extLst>
              <a:ext uri="{FF2B5EF4-FFF2-40B4-BE49-F238E27FC236}">
                <a16:creationId xmlns:a16="http://schemas.microsoft.com/office/drawing/2014/main" id="{F5FC7274-C237-85E8-1D28-5A8D33D715DB}"/>
              </a:ext>
            </a:extLst>
          </p:cNvPr>
          <p:cNvPicPr>
            <a:picLocks noChangeAspect="1"/>
          </p:cNvPicPr>
          <p:nvPr/>
        </p:nvPicPr>
        <p:blipFill rotWithShape="1">
          <a:blip r:embed="rId2">
            <a:extLst>
              <a:ext uri="{28A0092B-C50C-407E-A947-70E740481C1C}">
                <a14:useLocalDpi xmlns:a14="http://schemas.microsoft.com/office/drawing/2010/main" val="0"/>
              </a:ext>
            </a:extLst>
          </a:blip>
          <a:srcRect l="5613" r="10901"/>
          <a:stretch/>
        </p:blipFill>
        <p:spPr>
          <a:xfrm rot="16200000">
            <a:off x="-453510" y="1862532"/>
            <a:ext cx="8466693" cy="6966750"/>
          </a:xfrm>
          <a:prstGeom prst="rect">
            <a:avLst/>
          </a:prstGeom>
        </p:spPr>
      </p:pic>
      <p:sp>
        <p:nvSpPr>
          <p:cNvPr id="8" name="文字方塊 7">
            <a:extLst>
              <a:ext uri="{FF2B5EF4-FFF2-40B4-BE49-F238E27FC236}">
                <a16:creationId xmlns:a16="http://schemas.microsoft.com/office/drawing/2014/main" id="{36D0784F-611E-6AD0-A303-230EDA344AFA}"/>
              </a:ext>
            </a:extLst>
          </p:cNvPr>
          <p:cNvSpPr txBox="1"/>
          <p:nvPr/>
        </p:nvSpPr>
        <p:spPr>
          <a:xfrm>
            <a:off x="2185983" y="762657"/>
            <a:ext cx="3222625" cy="369332"/>
          </a:xfrm>
          <a:prstGeom prst="rect">
            <a:avLst/>
          </a:prstGeom>
          <a:noFill/>
        </p:spPr>
        <p:txBody>
          <a:bodyPr wrap="square" rtlCol="0">
            <a:spAutoFit/>
          </a:bodyPr>
          <a:lstStyle/>
          <a:p>
            <a:r>
              <a:rPr kumimoji="1" lang="en-US" altLang="zh-TW" dirty="0"/>
              <a:t>R04</a:t>
            </a:r>
            <a:r>
              <a:rPr kumimoji="1" lang="zh-TW" altLang="en-US" dirty="0"/>
              <a:t>願景館</a:t>
            </a:r>
            <a:r>
              <a:rPr kumimoji="1" lang="en-US" altLang="zh-TW" dirty="0"/>
              <a:t>3</a:t>
            </a:r>
            <a:r>
              <a:rPr kumimoji="1" lang="zh-TW" altLang="en-US" dirty="0"/>
              <a:t>樓平面圖</a:t>
            </a:r>
          </a:p>
        </p:txBody>
      </p:sp>
      <p:sp>
        <p:nvSpPr>
          <p:cNvPr id="10" name="文字方塊 9">
            <a:extLst>
              <a:ext uri="{FF2B5EF4-FFF2-40B4-BE49-F238E27FC236}">
                <a16:creationId xmlns:a16="http://schemas.microsoft.com/office/drawing/2014/main" id="{67B4131E-F6DA-3D16-0213-EFBC8241D5DA}"/>
              </a:ext>
            </a:extLst>
          </p:cNvPr>
          <p:cNvSpPr txBox="1"/>
          <p:nvPr/>
        </p:nvSpPr>
        <p:spPr>
          <a:xfrm>
            <a:off x="296461" y="388816"/>
            <a:ext cx="1618064" cy="400110"/>
          </a:xfrm>
          <a:prstGeom prst="rect">
            <a:avLst/>
          </a:prstGeom>
          <a:noFill/>
        </p:spPr>
        <p:txBody>
          <a:bodyPr wrap="square">
            <a:spAutoFit/>
          </a:bodyPr>
          <a:lstStyle/>
          <a:p>
            <a:r>
              <a:rPr kumimoji="1" lang="zh-TW" altLang="en-US" sz="2000" b="1" dirty="0">
                <a:latin typeface="+mj-ea"/>
                <a:ea typeface="+mj-ea"/>
              </a:rPr>
              <a:t>校院展區</a:t>
            </a:r>
            <a:r>
              <a:rPr kumimoji="1" lang="en-US" altLang="zh-TW" sz="2000" b="1" dirty="0">
                <a:latin typeface="+mj-ea"/>
                <a:ea typeface="+mj-ea"/>
              </a:rPr>
              <a:t>02</a:t>
            </a:r>
            <a:endParaRPr kumimoji="1" lang="zh-TW" altLang="en-US" sz="2000" b="1" dirty="0">
              <a:latin typeface="+mj-ea"/>
              <a:ea typeface="+mj-ea"/>
            </a:endParaRPr>
          </a:p>
        </p:txBody>
      </p:sp>
    </p:spTree>
    <p:extLst>
      <p:ext uri="{BB962C8B-B14F-4D97-AF65-F5344CB8AC3E}">
        <p14:creationId xmlns:p14="http://schemas.microsoft.com/office/powerpoint/2010/main" val="2806483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4D0B7-1650-C4BB-8F2E-28B26299572D}"/>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A73BC71-5515-AED5-CABF-07E32ACBE934}"/>
              </a:ext>
            </a:extLst>
          </p:cNvPr>
          <p:cNvSpPr>
            <a:spLocks noGrp="1"/>
          </p:cNvSpPr>
          <p:nvPr>
            <p:ph type="title"/>
          </p:nvPr>
        </p:nvSpPr>
        <p:spPr>
          <a:xfrm>
            <a:off x="863600" y="498946"/>
            <a:ext cx="6181912" cy="1129856"/>
          </a:xfrm>
        </p:spPr>
        <p:txBody>
          <a:bodyPr>
            <a:normAutofit/>
          </a:bodyPr>
          <a:lstStyle/>
          <a:p>
            <a:r>
              <a:rPr lang="zh-TW" altLang="en-US" sz="2000" b="1" dirty="0"/>
              <a:t>肆、佈置期間配合事項</a:t>
            </a:r>
          </a:p>
        </p:txBody>
      </p:sp>
      <p:sp>
        <p:nvSpPr>
          <p:cNvPr id="2207" name="投影片編號版面配置區 2206">
            <a:extLst>
              <a:ext uri="{FF2B5EF4-FFF2-40B4-BE49-F238E27FC236}">
                <a16:creationId xmlns:a16="http://schemas.microsoft.com/office/drawing/2014/main" id="{3781F6CC-46CA-E484-2119-984A32CD79CC}"/>
              </a:ext>
            </a:extLst>
          </p:cNvPr>
          <p:cNvSpPr>
            <a:spLocks noGrp="1"/>
          </p:cNvSpPr>
          <p:nvPr>
            <p:ph type="sldNum" sz="quarter" idx="12"/>
          </p:nvPr>
        </p:nvSpPr>
        <p:spPr/>
        <p:txBody>
          <a:bodyPr/>
          <a:lstStyle/>
          <a:p>
            <a:fld id="{190417D1-679B-4AED-B0B8-307666A9DFF4}" type="slidenum">
              <a:rPr lang="zh-TW" altLang="en-US" smtClean="0"/>
              <a:t>8</a:t>
            </a:fld>
            <a:endParaRPr lang="zh-TW" altLang="en-US"/>
          </a:p>
        </p:txBody>
      </p:sp>
      <p:sp>
        <p:nvSpPr>
          <p:cNvPr id="7" name="內容版面配置區 2">
            <a:extLst>
              <a:ext uri="{FF2B5EF4-FFF2-40B4-BE49-F238E27FC236}">
                <a16:creationId xmlns:a16="http://schemas.microsoft.com/office/drawing/2014/main" id="{960E07DC-6C35-138C-F0A2-420DB9FC88A0}"/>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臺中文化資產園區多棟建物已列入歷史建築，根據「文化資產保存法」 相關規定，</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不得用火、瓦斯，以及會造成跳電的電器。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展場內禁止大規模施作，</a:t>
            </a:r>
            <a:r>
              <a:rPr kumimoji="0" lang="zh-TW" altLang="en-US" sz="1200" b="1" i="0" u="none" strike="noStrike" cap="none" normalizeH="0" baseline="0" dirty="0">
                <a:ln>
                  <a:noFill/>
                </a:ln>
                <a:effectLst/>
                <a:latin typeface="+mn-ea"/>
                <a:cs typeface="微軟正黑體" panose="020B0604030504040204" pitchFamily="34" charset="-120"/>
              </a:rPr>
              <a:t>嚴禁鋼釘、噴漆、電焊及電鋸、木鋸、切割或噴漆， 僅得局部組裝、整合。</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各參展單位攤位內原場地的牆面及地板不得以漿糊、膠 紙、膠水、鐵釘、雙面泡膠、噴漆等物，展場佈置若需使用油漆進行局部設計時，請鋪設遮塵布等以防地面及環境髒汙，使用後廢棄顏料及筆刷等，請勿到 在馬桶或洗手臺，並嚴禁在洗手臺清洗工具，使用後剩餘的廢棄顏料請各校自行集中後，自行攜回處理。佈置展品或裝潢時應於核定展覽空間內為之，不得占用走道，妨礙交通安全。</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上述規定若違反者將扣保證金並應負一切損壞賠償責任及清潔費用。</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展覽空間內請保持逃生出口之暢通，如有消防箱、滅火器、空調設備、一氧化碳及二氧化碳偵測器、燈具開關、水龍頭等設備位置，該處須留空間或製作活動門，不可封死。展覽期間將由主辦單位至各展區檢查，違者將要求拆除展間，如不予移除，將禁止使用場地。</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施工或搬運時如損壞展館設施，應負責修復或賠償。如因施工不慎而致財物損失或人員傷亡，由參展學校及其廠商</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裝潢承包商負責賠償並負法律責任。</a:t>
            </a:r>
          </a:p>
        </p:txBody>
      </p:sp>
    </p:spTree>
    <p:extLst>
      <p:ext uri="{BB962C8B-B14F-4D97-AF65-F5344CB8AC3E}">
        <p14:creationId xmlns:p14="http://schemas.microsoft.com/office/powerpoint/2010/main" val="174687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D2578-F86F-8036-8707-578A3D89EB7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E45EF96-641F-E0D8-9136-DD3F0FA0FCF6}"/>
              </a:ext>
            </a:extLst>
          </p:cNvPr>
          <p:cNvSpPr>
            <a:spLocks noGrp="1"/>
          </p:cNvSpPr>
          <p:nvPr>
            <p:ph type="title"/>
          </p:nvPr>
        </p:nvSpPr>
        <p:spPr>
          <a:xfrm>
            <a:off x="863600" y="498946"/>
            <a:ext cx="6181912" cy="1129856"/>
          </a:xfrm>
        </p:spPr>
        <p:txBody>
          <a:bodyPr>
            <a:normAutofit/>
          </a:bodyPr>
          <a:lstStyle/>
          <a:p>
            <a:r>
              <a:rPr lang="zh-TW" altLang="en-US" sz="2000" b="1" dirty="0"/>
              <a:t>伍、展出期間重點配合事項</a:t>
            </a:r>
          </a:p>
        </p:txBody>
      </p:sp>
      <p:sp>
        <p:nvSpPr>
          <p:cNvPr id="2207" name="投影片編號版面配置區 2206">
            <a:extLst>
              <a:ext uri="{FF2B5EF4-FFF2-40B4-BE49-F238E27FC236}">
                <a16:creationId xmlns:a16="http://schemas.microsoft.com/office/drawing/2014/main" id="{3C8348B1-7935-C792-813A-7F233C28AC6C}"/>
              </a:ext>
            </a:extLst>
          </p:cNvPr>
          <p:cNvSpPr>
            <a:spLocks noGrp="1"/>
          </p:cNvSpPr>
          <p:nvPr>
            <p:ph type="sldNum" sz="quarter" idx="12"/>
          </p:nvPr>
        </p:nvSpPr>
        <p:spPr/>
        <p:txBody>
          <a:bodyPr/>
          <a:lstStyle/>
          <a:p>
            <a:fld id="{190417D1-679B-4AED-B0B8-307666A9DFF4}" type="slidenum">
              <a:rPr lang="zh-TW" altLang="en-US" smtClean="0"/>
              <a:t>9</a:t>
            </a:fld>
            <a:endParaRPr lang="zh-TW" altLang="en-US"/>
          </a:p>
        </p:txBody>
      </p:sp>
      <p:sp>
        <p:nvSpPr>
          <p:cNvPr id="7" name="內容版面配置區 2">
            <a:extLst>
              <a:ext uri="{FF2B5EF4-FFF2-40B4-BE49-F238E27FC236}">
                <a16:creationId xmlns:a16="http://schemas.microsoft.com/office/drawing/2014/main" id="{841A95F3-9C2F-B85C-D1CA-D54047DEE345}"/>
              </a:ext>
            </a:extLst>
          </p:cNvPr>
          <p:cNvSpPr>
            <a:spLocks noGrp="1"/>
          </p:cNvSpPr>
          <p:nvPr>
            <p:ph idx="1"/>
          </p:nvPr>
        </p:nvSpPr>
        <p:spPr>
          <a:xfrm>
            <a:off x="863600" y="1385888"/>
            <a:ext cx="5843601" cy="8644382"/>
          </a:xfrm>
        </p:spPr>
        <p:txBody>
          <a:bodyPr>
            <a:normAutofit/>
          </a:bodyPr>
          <a:lstStyle/>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展出期間各參展單位工作人員統一於</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8:50-09:00</a:t>
            </a:r>
            <a:r>
              <a:rPr kumimoji="0" lang="zh-TW" altLang="en-US" sz="1200" i="0" u="none" strike="noStrike" cap="none" normalizeH="0" baseline="0" dirty="0">
                <a:ln>
                  <a:noFill/>
                </a:ln>
                <a:solidFill>
                  <a:schemeClr val="tx1"/>
                </a:solidFill>
                <a:effectLst/>
                <a:latin typeface="+mn-ea"/>
                <a:cs typeface="微軟正黑體" panose="020B0604030504040204" pitchFamily="34" charset="-120"/>
              </a:rPr>
              <a:t>進場，進行開館前準備工作，俾能於展覽時間準時開放。</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為展覽觀賞品質及確保展品安全，敬請各參展單位務必於展覽期間，每日至少派一名工作人員，於展場內導覽及維護展品，為維持民眾觀展品質，請勿遲到早退。並</a:t>
            </a:r>
            <a:r>
              <a:rPr kumimoji="0" lang="zh-TW" altLang="en-US" sz="1200" b="1" i="0" u="none" strike="noStrike" cap="none" normalizeH="0" baseline="0" dirty="0">
                <a:ln>
                  <a:noFill/>
                </a:ln>
                <a:solidFill>
                  <a:schemeClr val="tx1"/>
                </a:solidFill>
                <a:effectLst/>
                <a:latin typeface="+mn-ea"/>
                <a:cs typeface="微軟正黑體" panose="020B0604030504040204" pitchFamily="34" charset="-120"/>
              </a:rPr>
              <a:t>請自行保管展品及相關物品，主辦單位不負保管責任。</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展覽期間展品一律不允許再運入（出）展場，需要補充展品者，可於展覽期間每日</a:t>
            </a:r>
            <a:r>
              <a:rPr kumimoji="0" lang="en-US" altLang="zh-TW" sz="1200" i="0" u="none" strike="noStrike" cap="none" normalizeH="0" baseline="0" dirty="0">
                <a:ln>
                  <a:noFill/>
                </a:ln>
                <a:solidFill>
                  <a:schemeClr val="tx1"/>
                </a:solidFill>
                <a:effectLst/>
                <a:latin typeface="+mn-ea"/>
                <a:cs typeface="微軟正黑體" panose="020B0604030504040204" pitchFamily="34" charset="-120"/>
              </a:rPr>
              <a:t>8:50-09:00</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進行。</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各參展單位一律請於</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6</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月</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2</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日（一）至</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4</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日（三） </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09:30-17:00</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統一進行撤場，如發現有提前撤場情形（含提前撤收展品），則拍照紀錄並立即認定違規，將扣除保證金。</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各參展單位之展示範圍僅限於各自展場內，不得在攤位以外地區</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如公共設 施、走道或牆柱上陳列商品、擺攤</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張貼任何宣傳物品，可於園區內分發型錄、出版品、紀念品等宣傳資料。</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各參展單位在展覽期間不得製造</a:t>
            </a:r>
            <a:r>
              <a:rPr kumimoji="0" lang="en-US" altLang="zh-TW" sz="1200" b="0" i="0" u="none" strike="noStrike" cap="none" normalizeH="0" baseline="0" dirty="0">
                <a:ln>
                  <a:noFill/>
                </a:ln>
                <a:solidFill>
                  <a:schemeClr val="tx1"/>
                </a:solidFill>
                <a:effectLst/>
                <a:latin typeface="+mn-ea"/>
                <a:cs typeface="微軟正黑體" panose="020B0604030504040204" pitchFamily="34" charset="-120"/>
              </a:rPr>
              <a:t>80</a:t>
            </a: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分貝以上之噪音。因示範、操作展品而產生煙霧、廢氣、灰塵、惡臭及刺激性氣體與揮發性有機化學溶劑汙染物等，需自備汙料處理設備，並立即妥善處理，不得影響他人，否則主辦單位得禁止現場示範操作或立即中止展出。</a:t>
            </a: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endParaRPr kumimoji="0" lang="zh-TW" altLang="en-US" sz="1200" b="0" i="0" u="none" strike="noStrike" cap="none" normalizeH="0" baseline="0" dirty="0">
              <a:ln>
                <a:noFill/>
              </a:ln>
              <a:solidFill>
                <a:schemeClr val="tx1"/>
              </a:solidFill>
              <a:effectLst/>
              <a:latin typeface="+mn-ea"/>
              <a:cs typeface="微軟正黑體" panose="020B0604030504040204" pitchFamily="34" charset="-120"/>
            </a:endParaRPr>
          </a:p>
          <a:p>
            <a:pPr marL="342900" marR="0" lvl="0" indent="-342900" algn="just" defTabSz="914400" rtl="0" eaLnBrk="0" fontAlgn="base" latinLnBrk="0" hangingPunct="0">
              <a:lnSpc>
                <a:spcPct val="150000"/>
              </a:lnSpc>
              <a:spcBef>
                <a:spcPct val="0"/>
              </a:spcBef>
              <a:spcAft>
                <a:spcPct val="0"/>
              </a:spcAft>
              <a:buClrTx/>
              <a:buSzTx/>
              <a:buFont typeface="+mj-lt"/>
              <a:buAutoNum type="arabicPeriod"/>
              <a:tabLst/>
            </a:pPr>
            <a:r>
              <a:rPr kumimoji="0" lang="zh-TW" altLang="en-US" sz="1200" b="0" i="0" u="none" strike="noStrike" cap="none" normalizeH="0" baseline="0" dirty="0">
                <a:ln>
                  <a:noFill/>
                </a:ln>
                <a:solidFill>
                  <a:schemeClr val="tx1"/>
                </a:solidFill>
                <a:effectLst/>
                <a:latin typeface="+mn-ea"/>
                <a:cs typeface="微軟正黑體" panose="020B0604030504040204" pitchFamily="34" charset="-120"/>
              </a:rPr>
              <a:t>各參展單位自展品及裝潢品運往展場起，至展覽結束運離展場止，必須自行投保火險、竊盜險、水漬險及公共意外責任險（包括天然災害附加險，如颱風、地震、洪水、豪雨及其他天然災害等）；任何展品及裝潢品（特別是貴重展品請自行加強保全）於上述期間在展出場地如有遺失或毀損，主辦單位不負賠償責任。</a:t>
            </a:r>
          </a:p>
        </p:txBody>
      </p:sp>
      <p:sp>
        <p:nvSpPr>
          <p:cNvPr id="3" name="文字方塊 2">
            <a:extLst>
              <a:ext uri="{FF2B5EF4-FFF2-40B4-BE49-F238E27FC236}">
                <a16:creationId xmlns:a16="http://schemas.microsoft.com/office/drawing/2014/main" id="{6C1F9CDD-FB77-78EA-2CE4-092D4102CCC0}"/>
              </a:ext>
            </a:extLst>
          </p:cNvPr>
          <p:cNvSpPr txBox="1"/>
          <p:nvPr/>
        </p:nvSpPr>
        <p:spPr>
          <a:xfrm>
            <a:off x="3589774" y="10069756"/>
            <a:ext cx="697627" cy="246221"/>
          </a:xfrm>
          <a:prstGeom prst="rect">
            <a:avLst/>
          </a:prstGeom>
          <a:noFill/>
        </p:spPr>
        <p:txBody>
          <a:bodyPr wrap="none" rtlCol="0">
            <a:spAutoFit/>
          </a:bodyPr>
          <a:lstStyle/>
          <a:p>
            <a:r>
              <a:rPr lang="zh-TW" altLang="en-US" sz="1000" dirty="0">
                <a:solidFill>
                  <a:schemeClr val="tx1">
                    <a:lumMod val="50000"/>
                    <a:lumOff val="50000"/>
                  </a:schemeClr>
                </a:solidFill>
              </a:rPr>
              <a:t>接續下頁</a:t>
            </a:r>
          </a:p>
        </p:txBody>
      </p:sp>
    </p:spTree>
    <p:extLst>
      <p:ext uri="{BB962C8B-B14F-4D97-AF65-F5344CB8AC3E}">
        <p14:creationId xmlns:p14="http://schemas.microsoft.com/office/powerpoint/2010/main" val="1020973647"/>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藍本常用">
      <a:majorFont>
        <a:latin typeface="Calibri"/>
        <a:ea typeface="微軟正黑體"/>
        <a:cs typeface=""/>
      </a:majorFont>
      <a:minorFont>
        <a:latin typeface="Calibri"/>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1116</TotalTime>
  <Words>5682</Words>
  <Application>Microsoft Office PowerPoint</Application>
  <PresentationFormat>自訂</PresentationFormat>
  <Paragraphs>574</Paragraphs>
  <Slides>28</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28</vt:i4>
      </vt:variant>
    </vt:vector>
  </HeadingPairs>
  <TitlesOfParts>
    <vt:vector size="35" baseType="lpstr">
      <vt:lpstr>Microsoft YaHei</vt:lpstr>
      <vt:lpstr>微軟正黑體</vt:lpstr>
      <vt:lpstr>新細明體</vt:lpstr>
      <vt:lpstr>Arial</vt:lpstr>
      <vt:lpstr>Calibri</vt:lpstr>
      <vt:lpstr>Times New Roman</vt:lpstr>
      <vt:lpstr>Office 佈景主題</vt:lpstr>
      <vt:lpstr>PowerPoint 簡報</vt:lpstr>
      <vt:lpstr>目  錄</vt:lpstr>
      <vt:lpstr>PowerPoint 簡報</vt:lpstr>
      <vt:lpstr>PowerPoint 簡報</vt:lpstr>
      <vt:lpstr>PowerPoint 簡報</vt:lpstr>
      <vt:lpstr>PowerPoint 簡報</vt:lpstr>
      <vt:lpstr>PowerPoint 簡報</vt:lpstr>
      <vt:lpstr>肆、佈置期間配合事項</vt:lpstr>
      <vt:lpstr>伍、展出期間重點配合事項</vt:lpstr>
      <vt:lpstr>PowerPoint 簡報</vt:lpstr>
      <vt:lpstr>陸、展前重點注意事項</vt:lpstr>
      <vt:lpstr>柒、電力設施需求須知</vt:lpstr>
      <vt:lpstr>PowerPoint 簡報</vt:lpstr>
      <vt:lpstr>捌、展品進退場注意事項</vt:lpstr>
      <vt:lpstr>玖、垃圾處理</vt:lpstr>
      <vt:lpstr>壹拾壹、參展違規處理辦法</vt:lpstr>
      <vt:lpstr>PowerPoint 簡報</vt:lpstr>
      <vt:lpstr>附件一、展場企劃書</vt:lpstr>
      <vt:lpstr>PowerPoint 簡報</vt:lpstr>
      <vt:lpstr>附件二、電力需求調查表</vt:lpstr>
      <vt:lpstr>PowerPoint 簡報</vt:lpstr>
      <vt:lpstr>附件三、展場負責人調查表</vt:lpstr>
      <vt:lpstr>附件四、貨車通行位置圖</vt:lpstr>
      <vt:lpstr>附件五、貨車進退場申請書</vt:lpstr>
      <vt:lpstr>附件六、展場裝潢維護切結書</vt:lpstr>
      <vt:lpstr>附件七、電力使用切結書</vt:lpstr>
      <vt:lpstr>附件八、2025年A+文化資產創意獎 退場確認表</vt:lpstr>
      <vt:lpstr>附件九、匯款同意書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藍本設計顧問有限公司 .</dc:creator>
  <cp:lastModifiedBy>.藍本設計顧問有限公司</cp:lastModifiedBy>
  <cp:revision>23</cp:revision>
  <dcterms:created xsi:type="dcterms:W3CDTF">2025-02-06T01:31:23Z</dcterms:created>
  <dcterms:modified xsi:type="dcterms:W3CDTF">2026-01-28T02:06:06Z</dcterms:modified>
</cp:coreProperties>
</file>